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85.xml" ContentType="application/vnd.openxmlformats-officedocument.presentationml.slide+xml"/>
  <Override PartName="/ppt/slides/slide84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81.xml" ContentType="application/vnd.openxmlformats-officedocument.presentationml.slide+xml"/>
  <Override PartName="/ppt/slides/slide80.xml" ContentType="application/vnd.openxmlformats-officedocument.presentationml.slide+xml"/>
  <Override PartName="/ppt/slides/slide78.xml" ContentType="application/vnd.openxmlformats-officedocument.presentationml.slide+xml"/>
  <Override PartName="/ppt/slides/slide77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73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70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64.xml" ContentType="application/vnd.openxmlformats-officedocument.presentationml.slide+xml"/>
  <Override PartName="/ppt/slides/slide63.xml" ContentType="application/vnd.openxmlformats-officedocument.presentationml.slide+xml"/>
  <Override PartName="/ppt/slides/slide62.xml" ContentType="application/vnd.openxmlformats-officedocument.presentationml.slide+xml"/>
  <Override PartName="/ppt/slides/slide61.xml" ContentType="application/vnd.openxmlformats-officedocument.presentationml.slide+xml"/>
  <Override PartName="/ppt/slides/slide60.xml" ContentType="application/vnd.openxmlformats-officedocument.presentationml.slide+xml"/>
  <Override PartName="/ppt/slides/slide59.xml" ContentType="application/vnd.openxmlformats-officedocument.presentationml.slide+xml"/>
  <Override PartName="/ppt/slides/slide58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57.xml" ContentType="application/vnd.openxmlformats-officedocument.presentationml.slide+xml"/>
  <Override PartName="/ppt/slides/slide9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1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69.xml" ContentType="application/vnd.openxmlformats-officedocument.presentationml.slide+xml"/>
  <Override PartName="/ppt/slides/slide10.xml" ContentType="application/vnd.openxmlformats-officedocument.presentationml.slide+xml"/>
  <Override PartName="/ppt/slides/slide56.xml" ContentType="application/vnd.openxmlformats-officedocument.presentationml.slide+xml"/>
  <Override PartName="/ppt/slides/slide8.xml" ContentType="application/vnd.openxmlformats-officedocument.presentationml.slide+xml"/>
  <Override PartName="/ppt/slides/_rels/slide78.xml.rels" ContentType="application/vnd.openxmlformats-package.relationships+xml"/>
  <Override PartName="/ppt/slides/_rels/slide76.xml.rels" ContentType="application/vnd.openxmlformats-package.relationships+xml"/>
  <Override PartName="/ppt/slides/_rels/slide75.xml.rels" ContentType="application/vnd.openxmlformats-package.relationships+xml"/>
  <Override PartName="/ppt/slides/_rels/slide74.xml.rels" ContentType="application/vnd.openxmlformats-package.relationships+xml"/>
  <Override PartName="/ppt/slides/_rels/slide73.xml.rels" ContentType="application/vnd.openxmlformats-package.relationships+xml"/>
  <Override PartName="/ppt/slides/_rels/slide7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66.xml.rels" ContentType="application/vnd.openxmlformats-package.relationships+xml"/>
  <Override PartName="/ppt/slides/_rels/slide65.xml.rels" ContentType="application/vnd.openxmlformats-package.relationships+xml"/>
  <Override PartName="/ppt/slides/_rels/slide64.xml.rels" ContentType="application/vnd.openxmlformats-package.relationships+xml"/>
  <Override PartName="/ppt/slides/_rels/slide63.xml.rels" ContentType="application/vnd.openxmlformats-package.relationships+xml"/>
  <Override PartName="/ppt/slides/_rels/slide62.xml.rels" ContentType="application/vnd.openxmlformats-package.relationships+xml"/>
  <Override PartName="/ppt/slides/_rels/slide61.xml.rels" ContentType="application/vnd.openxmlformats-package.relationships+xml"/>
  <Override PartName="/ppt/slides/_rels/slide79.xml.rels" ContentType="application/vnd.openxmlformats-package.relationships+xml"/>
  <Override PartName="/ppt/slides/_rels/slide60.xml.rels" ContentType="application/vnd.openxmlformats-package.relationships+xml"/>
  <Override PartName="/ppt/slides/_rels/slide59.xml.rels" ContentType="application/vnd.openxmlformats-package.relationships+xml"/>
  <Override PartName="/ppt/slides/_rels/slide57.xml.rels" ContentType="application/vnd.openxmlformats-package.relationships+xml"/>
  <Override PartName="/ppt/slides/_rels/slide56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80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69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19.xml.rels" ContentType="application/vnd.openxmlformats-package.relationships+xml"/>
  <Override PartName="/ppt/slides/_rels/slide70.xml.rels" ContentType="application/vnd.openxmlformats-package.relationships+xml"/>
  <Override PartName="/ppt/slides/_rels/slide12.xml.rels" ContentType="application/vnd.openxmlformats-package.relationships+xml"/>
  <Override PartName="/ppt/slides/_rels/slide68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51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84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1.xml.rels" ContentType="application/vnd.openxmlformats-package.relationships+xml"/>
  <Override PartName="/ppt/slides/_rels/slide23.xml.rels" ContentType="application/vnd.openxmlformats-package.relationships+xml"/>
  <Override PartName="/ppt/slides/_rels/slide85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8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58.xml.rels" ContentType="application/vnd.openxmlformats-package.relationships+xml"/>
  <Override PartName="/ppt/slides/_rels/slide26.xml.rels" ContentType="application/vnd.openxmlformats-package.relationships+xml"/>
  <Override PartName="/ppt/slides/_rels/slide30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34.xml.rels" ContentType="application/vnd.openxmlformats-package.relationships+xml"/>
  <Override PartName="/ppt/slides/_rels/slide77.xml.rels" ContentType="application/vnd.openxmlformats-package.relationships+xml"/>
  <Override PartName="/ppt/slides/_rels/slide45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6.xml.rels" ContentType="application/vnd.openxmlformats-package.relationships+xml"/>
  <Override PartName="/ppt/slides/slide53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79.xml" ContentType="application/vnd.openxmlformats-officedocument.presentationml.slide+xml"/>
  <Override PartName="/ppt/slides/slide20.xml" ContentType="application/vnd.openxmlformats-officedocument.presentationml.slide+xml"/>
  <Override PartName="/ppt/slides/slide54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55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0.png" ContentType="image/png"/>
  <Override PartName="/ppt/media/image35.png" ContentType="image/png"/>
  <Override PartName="/ppt/media/image34.png" ContentType="image/png"/>
  <Override PartName="/ppt/media/image33.png" ContentType="image/png"/>
  <Override PartName="/ppt/media/image32.png" ContentType="image/png"/>
  <Override PartName="/ppt/media/image41.jpeg" ContentType="image/jpeg"/>
  <Override PartName="/ppt/media/image31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5.png" ContentType="image/png"/>
  <Override PartName="/ppt/media/image36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37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8.png" ContentType="image/png"/>
  <Override PartName="/ppt/media/image20.jpeg" ContentType="image/jpeg"/>
  <Override PartName="/ppt/media/image3.png" ContentType="image/png"/>
  <Override PartName="/ppt/media/image39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5" r:id="rId83"/>
    <p:sldId id="336" r:id="rId84"/>
    <p:sldId id="337" r:id="rId85"/>
    <p:sldId id="338" r:id="rId86"/>
    <p:sldId id="339" r:id="rId87"/>
    <p:sldId id="340" r:id="rId88"/>
  </p:sldIdLst>
  <p:sldSz cx="24384000" cy="13716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slide" Target="slides/slide62.xml"/><Relationship Id="rId66" Type="http://schemas.openxmlformats.org/officeDocument/2006/relationships/slide" Target="slides/slide63.xml"/><Relationship Id="rId67" Type="http://schemas.openxmlformats.org/officeDocument/2006/relationships/slide" Target="slides/slide64.xml"/><Relationship Id="rId68" Type="http://schemas.openxmlformats.org/officeDocument/2006/relationships/slide" Target="slides/slide65.xml"/><Relationship Id="rId69" Type="http://schemas.openxmlformats.org/officeDocument/2006/relationships/slide" Target="slides/slide66.xml"/><Relationship Id="rId70" Type="http://schemas.openxmlformats.org/officeDocument/2006/relationships/slide" Target="slides/slide67.xml"/><Relationship Id="rId71" Type="http://schemas.openxmlformats.org/officeDocument/2006/relationships/slide" Target="slides/slide68.xml"/><Relationship Id="rId72" Type="http://schemas.openxmlformats.org/officeDocument/2006/relationships/slide" Target="slides/slide69.xml"/><Relationship Id="rId73" Type="http://schemas.openxmlformats.org/officeDocument/2006/relationships/slide" Target="slides/slide70.xml"/><Relationship Id="rId74" Type="http://schemas.openxmlformats.org/officeDocument/2006/relationships/slide" Target="slides/slide71.xml"/><Relationship Id="rId75" Type="http://schemas.openxmlformats.org/officeDocument/2006/relationships/slide" Target="slides/slide72.xml"/><Relationship Id="rId76" Type="http://schemas.openxmlformats.org/officeDocument/2006/relationships/slide" Target="slides/slide73.xml"/><Relationship Id="rId77" Type="http://schemas.openxmlformats.org/officeDocument/2006/relationships/slide" Target="slides/slide74.xml"/><Relationship Id="rId78" Type="http://schemas.openxmlformats.org/officeDocument/2006/relationships/slide" Target="slides/slide75.xml"/><Relationship Id="rId79" Type="http://schemas.openxmlformats.org/officeDocument/2006/relationships/slide" Target="slides/slide76.xml"/><Relationship Id="rId80" Type="http://schemas.openxmlformats.org/officeDocument/2006/relationships/slide" Target="slides/slide77.xml"/><Relationship Id="rId81" Type="http://schemas.openxmlformats.org/officeDocument/2006/relationships/slide" Target="slides/slide78.xml"/><Relationship Id="rId82" Type="http://schemas.openxmlformats.org/officeDocument/2006/relationships/slide" Target="slides/slide79.xml"/><Relationship Id="rId83" Type="http://schemas.openxmlformats.org/officeDocument/2006/relationships/slide" Target="slides/slide80.xml"/><Relationship Id="rId84" Type="http://schemas.openxmlformats.org/officeDocument/2006/relationships/slide" Target="slides/slide81.xml"/><Relationship Id="rId85" Type="http://schemas.openxmlformats.org/officeDocument/2006/relationships/slide" Target="slides/slide82.xml"/><Relationship Id="rId86" Type="http://schemas.openxmlformats.org/officeDocument/2006/relationships/slide" Target="slides/slide83.xml"/><Relationship Id="rId87" Type="http://schemas.openxmlformats.org/officeDocument/2006/relationships/slide" Target="slides/slide84.xml"/><Relationship Id="rId88" Type="http://schemas.openxmlformats.org/officeDocument/2006/relationships/slide" Target="slides/slide8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TERA.170717.LogoIcone.png" descr=""/>
          <p:cNvPicPr/>
          <p:nvPr/>
        </p:nvPicPr>
        <p:blipFill>
          <a:blip r:embed="rId2"/>
          <a:stretch/>
        </p:blipFill>
        <p:spPr>
          <a:xfrm>
            <a:off x="660600" y="635760"/>
            <a:ext cx="710640" cy="710640"/>
          </a:xfrm>
          <a:prstGeom prst="rect">
            <a:avLst/>
          </a:prstGeom>
          <a:ln w="12600">
            <a:noFill/>
          </a:ln>
        </p:spPr>
      </p:pic>
      <p:sp>
        <p:nvSpPr>
          <p:cNvPr id="1" name="CustomShape 1"/>
          <p:cNvSpPr/>
          <p:nvPr/>
        </p:nvSpPr>
        <p:spPr>
          <a:xfrm>
            <a:off x="-43920" y="-34200"/>
            <a:ext cx="25093440" cy="1395036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TERA.170717.Logo.png" descr=""/>
          <p:cNvPicPr/>
          <p:nvPr/>
        </p:nvPicPr>
        <p:blipFill>
          <a:blip r:embed="rId3"/>
          <a:stretch/>
        </p:blipFill>
        <p:spPr>
          <a:xfrm>
            <a:off x="8443800" y="4716360"/>
            <a:ext cx="8118360" cy="4281480"/>
          </a:xfrm>
          <a:prstGeom prst="rect">
            <a:avLst/>
          </a:prstGeom>
          <a:ln w="126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edit 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title 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text 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TERA.170717.LogoIcone.png" descr=""/>
          <p:cNvPicPr/>
          <p:nvPr/>
        </p:nvPicPr>
        <p:blipFill>
          <a:blip r:embed="rId2"/>
          <a:stretch/>
        </p:blipFill>
        <p:spPr>
          <a:xfrm>
            <a:off x="660600" y="635760"/>
            <a:ext cx="710640" cy="710640"/>
          </a:xfrm>
          <a:prstGeom prst="rect">
            <a:avLst/>
          </a:prstGeom>
          <a:ln w="12600">
            <a:noFill/>
          </a:ln>
        </p:spPr>
      </p:pic>
      <p:sp>
        <p:nvSpPr>
          <p:cNvPr id="40" name="CustomShape 1"/>
          <p:cNvSpPr/>
          <p:nvPr/>
        </p:nvSpPr>
        <p:spPr>
          <a:xfrm>
            <a:off x="-43920" y="-34200"/>
            <a:ext cx="25093440" cy="1395036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" name="TERA.170717.LogoIcone.png" descr=""/>
          <p:cNvPicPr/>
          <p:nvPr/>
        </p:nvPicPr>
        <p:blipFill>
          <a:blip r:embed="rId3"/>
          <a:stretch/>
        </p:blipFill>
        <p:spPr>
          <a:xfrm>
            <a:off x="660600" y="635760"/>
            <a:ext cx="710640" cy="710640"/>
          </a:xfrm>
          <a:prstGeom prst="rect">
            <a:avLst/>
          </a:prstGeom>
          <a:ln w="1260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3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slideLayout" Target="../slideLayouts/slideLayout13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3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Existem 3 grandes grupos: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 (produtos, músicas, filmes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Híbrido → Mistura dos outros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2" name="Imagem 269" descr=""/>
          <p:cNvPicPr/>
          <p:nvPr/>
        </p:nvPicPr>
        <p:blipFill>
          <a:blip r:embed="rId1"/>
          <a:stretch/>
        </p:blipFill>
        <p:spPr>
          <a:xfrm>
            <a:off x="4152600" y="3240000"/>
            <a:ext cx="16077600" cy="9851400"/>
          </a:xfrm>
          <a:prstGeom prst="rect">
            <a:avLst/>
          </a:prstGeom>
          <a:ln>
            <a:noFill/>
          </a:ln>
        </p:spPr>
      </p:pic>
      <p:sp>
        <p:nvSpPr>
          <p:cNvPr id="143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entre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Similaridade de temas (tópicos)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entre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Similaridade de temas (tópicos)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12754800" y="5067000"/>
            <a:ext cx="2878920" cy="1078920"/>
          </a:xfrm>
          <a:custGeom>
            <a:avLst/>
            <a:gdLst/>
            <a:ahLst/>
            <a:rect l="l" t="t" r="r" b="b"/>
            <a:pathLst>
              <a:path w="8002" h="3002">
                <a:moveTo>
                  <a:pt x="0" y="750"/>
                </a:moveTo>
                <a:lnTo>
                  <a:pt x="6000" y="750"/>
                </a:lnTo>
                <a:lnTo>
                  <a:pt x="6000" y="0"/>
                </a:lnTo>
                <a:lnTo>
                  <a:pt x="8001" y="1500"/>
                </a:lnTo>
                <a:lnTo>
                  <a:pt x="6000" y="3001"/>
                </a:lnTo>
                <a:lnTo>
                  <a:pt x="600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5"/>
          <p:cNvSpPr/>
          <p:nvPr/>
        </p:nvSpPr>
        <p:spPr>
          <a:xfrm>
            <a:off x="15774840" y="5165280"/>
            <a:ext cx="8193240" cy="150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/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6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3"/>
          <p:cNvSpPr/>
          <p:nvPr/>
        </p:nvSpPr>
        <p:spPr>
          <a:xfrm>
            <a:off x="1994400" y="2532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 – Recomendação artigos NY Times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15774840" y="5165280"/>
            <a:ext cx="8193240" cy="150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5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9792000" y="3595680"/>
            <a:ext cx="5802840" cy="4467960"/>
          </a:xfrm>
          <a:prstGeom prst="rect">
            <a:avLst/>
          </a:prstGeom>
          <a:ln>
            <a:noFill/>
          </a:ln>
        </p:spPr>
      </p:pic>
      <p:sp>
        <p:nvSpPr>
          <p:cNvPr id="160" name="CustomShape 6"/>
          <p:cNvSpPr/>
          <p:nvPr/>
        </p:nvSpPr>
        <p:spPr>
          <a:xfrm>
            <a:off x="16539120" y="3960000"/>
            <a:ext cx="5636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Esporte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Baseball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Campeonato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7"/>
          <p:cNvSpPr/>
          <p:nvPr/>
        </p:nvSpPr>
        <p:spPr>
          <a:xfrm>
            <a:off x="3744000" y="5400000"/>
            <a:ext cx="1511640" cy="1511640"/>
          </a:xfrm>
          <a:prstGeom prst="smileyFace">
            <a:avLst>
              <a:gd name="adj" fmla="val 1852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8"/>
          <p:cNvSpPr/>
          <p:nvPr/>
        </p:nvSpPr>
        <p:spPr>
          <a:xfrm>
            <a:off x="5256000" y="4912200"/>
            <a:ext cx="5636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leu / gostou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2"/>
          <a:stretch/>
        </p:blipFill>
        <p:spPr>
          <a:xfrm>
            <a:off x="9720000" y="8486280"/>
            <a:ext cx="5831640" cy="5121360"/>
          </a:xfrm>
          <a:prstGeom prst="rect">
            <a:avLst/>
          </a:prstGeom>
          <a:ln>
            <a:noFill/>
          </a:ln>
        </p:spPr>
      </p:pic>
      <p:sp>
        <p:nvSpPr>
          <p:cNvPr id="164" name="CustomShape 9"/>
          <p:cNvSpPr/>
          <p:nvPr/>
        </p:nvSpPr>
        <p:spPr>
          <a:xfrm>
            <a:off x="16416000" y="9520200"/>
            <a:ext cx="5636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Esporte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Baseball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Line 10"/>
          <p:cNvSpPr/>
          <p:nvPr/>
        </p:nvSpPr>
        <p:spPr>
          <a:xfrm>
            <a:off x="5256000" y="6192000"/>
            <a:ext cx="4536000" cy="360"/>
          </a:xfrm>
          <a:prstGeom prst="line">
            <a:avLst/>
          </a:prstGeom>
          <a:ln>
            <a:solidFill>
              <a:srgbClr val="00cc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Line 11"/>
          <p:cNvSpPr/>
          <p:nvPr/>
        </p:nvSpPr>
        <p:spPr>
          <a:xfrm>
            <a:off x="4464000" y="6912000"/>
            <a:ext cx="5256000" cy="4248000"/>
          </a:xfrm>
          <a:prstGeom prst="line">
            <a:avLst/>
          </a:prstGeom>
          <a:ln>
            <a:solidFill>
              <a:srgbClr val="ff66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12"/>
          <p:cNvSpPr/>
          <p:nvPr/>
        </p:nvSpPr>
        <p:spPr>
          <a:xfrm>
            <a:off x="2160000" y="8944200"/>
            <a:ext cx="5636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ustomShape 3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Distâncias semelhantes (vetores/produtos ~ equidistantes)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Tempo de cálculo muito alto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Excessivo espaço em memória utilizado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3"/>
          <p:cNvSpPr/>
          <p:nvPr/>
        </p:nvSpPr>
        <p:spPr>
          <a:xfrm>
            <a:off x="1994400" y="393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5"/>
          <p:cNvSpPr/>
          <p:nvPr/>
        </p:nvSpPr>
        <p:spPr>
          <a:xfrm>
            <a:off x="1944000" y="58482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Análise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Dois objetivos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Facilitar visualização e intuição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Amenizar o problema de similaridade entre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Dois objetivos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Facilitar visualização e intuição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Amenizar o problema de similaridade entre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21200">
              <a:lnSpc>
                <a:spcPct val="150000"/>
              </a:lnSpc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Maldição da dimensionalidade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Imagem 5" descr=""/>
          <p:cNvPicPr/>
          <p:nvPr/>
        </p:nvPicPr>
        <p:blipFill>
          <a:blip r:embed="rId1"/>
          <a:stretch/>
        </p:blipFill>
        <p:spPr>
          <a:xfrm>
            <a:off x="7288560" y="7099920"/>
            <a:ext cx="5919120" cy="4420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Técnicas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T-SNE (Visualização apenas)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 (NMF e LDA)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609920" y="2742840"/>
            <a:ext cx="19105920" cy="4489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28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AULA 28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0" y="11314080"/>
            <a:ext cx="25093440" cy="321120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3"/>
          <p:cNvSpPr/>
          <p:nvPr/>
        </p:nvSpPr>
        <p:spPr>
          <a:xfrm>
            <a:off x="1609920" y="7053120"/>
            <a:ext cx="15884640" cy="301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9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Recommender Systems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21907800" y="1007928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2"/>
          <p:cNvSpPr/>
          <p:nvPr/>
        </p:nvSpPr>
        <p:spPr>
          <a:xfrm>
            <a:off x="3881520" y="44006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3"/>
          <p:cNvSpPr/>
          <p:nvPr/>
        </p:nvSpPr>
        <p:spPr>
          <a:xfrm>
            <a:off x="-419760" y="6953040"/>
            <a:ext cx="11180160" cy="4120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4"/>
          <p:cNvSpPr/>
          <p:nvPr/>
        </p:nvSpPr>
        <p:spPr>
          <a:xfrm>
            <a:off x="15062760" y="6251760"/>
            <a:ext cx="4077000" cy="301356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6212880" y="440064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6212880" y="704412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6212880" y="984708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3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10291320" y="5121000"/>
            <a:ext cx="2664000" cy="2246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98" name="CustomShape 9"/>
          <p:cNvSpPr/>
          <p:nvPr/>
        </p:nvSpPr>
        <p:spPr>
          <a:xfrm>
            <a:off x="10291320" y="7764480"/>
            <a:ext cx="2497680" cy="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99" name="CustomShape 10"/>
          <p:cNvSpPr/>
          <p:nvPr/>
        </p:nvSpPr>
        <p:spPr>
          <a:xfrm flipV="1">
            <a:off x="10291320" y="8169480"/>
            <a:ext cx="2664000" cy="2396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0" name="CustomShape 11"/>
          <p:cNvSpPr/>
          <p:nvPr/>
        </p:nvSpPr>
        <p:spPr>
          <a:xfrm>
            <a:off x="12790080" y="7201800"/>
            <a:ext cx="1133280" cy="113328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12"/>
          <p:cNvSpPr/>
          <p:nvPr/>
        </p:nvSpPr>
        <p:spPr>
          <a:xfrm flipV="1">
            <a:off x="13924440" y="7757640"/>
            <a:ext cx="1137240" cy="9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2" name="CustomShape 13"/>
          <p:cNvSpPr/>
          <p:nvPr/>
        </p:nvSpPr>
        <p:spPr>
          <a:xfrm>
            <a:off x="19141200" y="7759080"/>
            <a:ext cx="2643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3" name="CustomShape 14"/>
          <p:cNvSpPr/>
          <p:nvPr/>
        </p:nvSpPr>
        <p:spPr>
          <a:xfrm>
            <a:off x="20152080" y="6847920"/>
            <a:ext cx="326700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15"/>
          <p:cNvSpPr/>
          <p:nvPr/>
        </p:nvSpPr>
        <p:spPr>
          <a:xfrm>
            <a:off x="4546080" y="4233240"/>
            <a:ext cx="1522800" cy="7195680"/>
          </a:xfrm>
          <a:prstGeom prst="leftBrace">
            <a:avLst>
              <a:gd name="adj1" fmla="val 8333"/>
              <a:gd name="adj2" fmla="val 50000"/>
            </a:avLst>
          </a:prstGeom>
          <a:noFill/>
          <a:ln w="3816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16"/>
          <p:cNvSpPr/>
          <p:nvPr/>
        </p:nvSpPr>
        <p:spPr>
          <a:xfrm>
            <a:off x="510480" y="6253920"/>
            <a:ext cx="5417640" cy="31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Segmentos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etc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17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18"/>
          <p:cNvSpPr/>
          <p:nvPr/>
        </p:nvSpPr>
        <p:spPr>
          <a:xfrm>
            <a:off x="1994400" y="23875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21907800" y="1007928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CustomShape 2"/>
          <p:cNvSpPr/>
          <p:nvPr/>
        </p:nvSpPr>
        <p:spPr>
          <a:xfrm>
            <a:off x="-419760" y="6953040"/>
            <a:ext cx="11180160" cy="4120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1994400" y="23875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dos dados – 2D e 3D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2" name="Imagem 17" descr=""/>
          <p:cNvPicPr/>
          <p:nvPr/>
        </p:nvPicPr>
        <p:blipFill>
          <a:blip r:embed="rId1"/>
          <a:srcRect l="10617" t="7625" r="7205" b="6544"/>
          <a:stretch/>
        </p:blipFill>
        <p:spPr>
          <a:xfrm>
            <a:off x="13658760" y="4762440"/>
            <a:ext cx="9867240" cy="6509520"/>
          </a:xfrm>
          <a:prstGeom prst="rect">
            <a:avLst/>
          </a:prstGeom>
          <a:ln>
            <a:noFill/>
          </a:ln>
        </p:spPr>
      </p:pic>
      <p:pic>
        <p:nvPicPr>
          <p:cNvPr id="213" name="Imagem 21" descr=""/>
          <p:cNvPicPr/>
          <p:nvPr/>
        </p:nvPicPr>
        <p:blipFill>
          <a:blip r:embed="rId2"/>
          <a:srcRect l="5859" t="2030" r="1257" b="6423"/>
          <a:stretch/>
        </p:blipFill>
        <p:spPr>
          <a:xfrm>
            <a:off x="1591920" y="4762440"/>
            <a:ext cx="10704240" cy="6532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21907800" y="1007928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2"/>
          <p:cNvSpPr/>
          <p:nvPr/>
        </p:nvSpPr>
        <p:spPr>
          <a:xfrm>
            <a:off x="-419760" y="6953040"/>
            <a:ext cx="11180160" cy="4120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4"/>
          <p:cNvSpPr/>
          <p:nvPr/>
        </p:nvSpPr>
        <p:spPr>
          <a:xfrm>
            <a:off x="1994400" y="23875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mais do que 3D?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Imagem 6" descr=""/>
          <p:cNvPicPr/>
          <p:nvPr/>
        </p:nvPicPr>
        <p:blipFill>
          <a:blip r:embed="rId1"/>
          <a:stretch/>
        </p:blipFill>
        <p:spPr>
          <a:xfrm>
            <a:off x="6781680" y="4316040"/>
            <a:ext cx="11352960" cy="8029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4"/>
          <p:cNvSpPr/>
          <p:nvPr/>
        </p:nvSpPr>
        <p:spPr>
          <a:xfrm>
            <a:off x="1994400" y="165204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4 dimensões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3" name="Imagem 1" descr=""/>
          <p:cNvPicPr/>
          <p:nvPr/>
        </p:nvPicPr>
        <p:blipFill>
          <a:blip r:embed="rId1"/>
          <a:stretch/>
        </p:blipFill>
        <p:spPr>
          <a:xfrm>
            <a:off x="6799320" y="3282840"/>
            <a:ext cx="9667800" cy="9722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1994400" y="165204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7 dimensões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8" name="Imagem 2" descr=""/>
          <p:cNvPicPr/>
          <p:nvPr/>
        </p:nvPicPr>
        <p:blipFill>
          <a:blip r:embed="rId1"/>
          <a:stretch/>
        </p:blipFill>
        <p:spPr>
          <a:xfrm>
            <a:off x="7047360" y="3303720"/>
            <a:ext cx="9588960" cy="9512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4"/>
          <p:cNvSpPr/>
          <p:nvPr/>
        </p:nvSpPr>
        <p:spPr>
          <a:xfrm>
            <a:off x="1994400" y="165204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NLP (&gt;1k dimensões)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5"/>
          <p:cNvSpPr/>
          <p:nvPr/>
        </p:nvSpPr>
        <p:spPr>
          <a:xfrm>
            <a:off x="9546840" y="33037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287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3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4"/>
          <p:cNvSpPr/>
          <p:nvPr/>
        </p:nvSpPr>
        <p:spPr>
          <a:xfrm>
            <a:off x="1994400" y="165204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NLP (&gt;1k dimensões): </a:t>
            </a:r>
            <a:r>
              <a:rPr b="0" lang="pt-BR" sz="4800" spc="-1" strike="noStrike">
                <a:solidFill>
                  <a:srgbClr val="77933c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Desejo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8" name="Imagem 2" descr=""/>
          <p:cNvPicPr/>
          <p:nvPr/>
        </p:nvPicPr>
        <p:blipFill>
          <a:blip r:embed="rId1"/>
          <a:stretch/>
        </p:blipFill>
        <p:spPr>
          <a:xfrm>
            <a:off x="4218120" y="3580560"/>
            <a:ext cx="15276600" cy="9181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21907800" y="1007928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2"/>
          <p:cNvSpPr/>
          <p:nvPr/>
        </p:nvSpPr>
        <p:spPr>
          <a:xfrm>
            <a:off x="3881520" y="44006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3"/>
          <p:cNvSpPr/>
          <p:nvPr/>
        </p:nvSpPr>
        <p:spPr>
          <a:xfrm>
            <a:off x="-419760" y="6953040"/>
            <a:ext cx="11180160" cy="4120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4"/>
          <p:cNvSpPr/>
          <p:nvPr/>
        </p:nvSpPr>
        <p:spPr>
          <a:xfrm>
            <a:off x="15062760" y="6251760"/>
            <a:ext cx="4077000" cy="301356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5"/>
          <p:cNvSpPr/>
          <p:nvPr/>
        </p:nvSpPr>
        <p:spPr>
          <a:xfrm>
            <a:off x="2487600" y="414288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6"/>
          <p:cNvSpPr/>
          <p:nvPr/>
        </p:nvSpPr>
        <p:spPr>
          <a:xfrm>
            <a:off x="2487600" y="648180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7"/>
          <p:cNvSpPr/>
          <p:nvPr/>
        </p:nvSpPr>
        <p:spPr>
          <a:xfrm>
            <a:off x="2504520" y="882036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3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8"/>
          <p:cNvSpPr/>
          <p:nvPr/>
        </p:nvSpPr>
        <p:spPr>
          <a:xfrm>
            <a:off x="12790080" y="7201800"/>
            <a:ext cx="1133280" cy="113328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9"/>
          <p:cNvSpPr/>
          <p:nvPr/>
        </p:nvSpPr>
        <p:spPr>
          <a:xfrm flipV="1">
            <a:off x="13924440" y="7757640"/>
            <a:ext cx="1137240" cy="9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48" name="CustomShape 10"/>
          <p:cNvSpPr/>
          <p:nvPr/>
        </p:nvSpPr>
        <p:spPr>
          <a:xfrm>
            <a:off x="19141200" y="7759080"/>
            <a:ext cx="2643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49" name="CustomShape 11"/>
          <p:cNvSpPr/>
          <p:nvPr/>
        </p:nvSpPr>
        <p:spPr>
          <a:xfrm>
            <a:off x="20152080" y="6847920"/>
            <a:ext cx="326700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12"/>
          <p:cNvSpPr/>
          <p:nvPr/>
        </p:nvSpPr>
        <p:spPr>
          <a:xfrm>
            <a:off x="1994400" y="48312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13"/>
          <p:cNvSpPr/>
          <p:nvPr/>
        </p:nvSpPr>
        <p:spPr>
          <a:xfrm>
            <a:off x="1994400" y="238752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14"/>
          <p:cNvSpPr/>
          <p:nvPr/>
        </p:nvSpPr>
        <p:spPr>
          <a:xfrm>
            <a:off x="2504520" y="11121480"/>
            <a:ext cx="4077000" cy="1439280"/>
          </a:xfrm>
          <a:prstGeom prst="roundRect">
            <a:avLst>
              <a:gd name="adj" fmla="val 16667"/>
            </a:avLst>
          </a:prstGeom>
          <a:solidFill>
            <a:schemeClr val="tx1">
              <a:lumMod val="50000"/>
              <a:lumOff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4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15"/>
          <p:cNvSpPr/>
          <p:nvPr/>
        </p:nvSpPr>
        <p:spPr>
          <a:xfrm>
            <a:off x="9473400" y="5470200"/>
            <a:ext cx="1133280" cy="113328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16"/>
          <p:cNvSpPr/>
          <p:nvPr/>
        </p:nvSpPr>
        <p:spPr>
          <a:xfrm>
            <a:off x="9473400" y="10079280"/>
            <a:ext cx="1133280" cy="113328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17"/>
          <p:cNvSpPr/>
          <p:nvPr/>
        </p:nvSpPr>
        <p:spPr>
          <a:xfrm>
            <a:off x="6565680" y="4863240"/>
            <a:ext cx="3072600" cy="77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18"/>
          <p:cNvSpPr/>
          <p:nvPr/>
        </p:nvSpPr>
        <p:spPr>
          <a:xfrm flipV="1">
            <a:off x="6565680" y="6437160"/>
            <a:ext cx="3072600" cy="76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19"/>
          <p:cNvSpPr/>
          <p:nvPr/>
        </p:nvSpPr>
        <p:spPr>
          <a:xfrm>
            <a:off x="6582600" y="9540720"/>
            <a:ext cx="3055680" cy="703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20"/>
          <p:cNvSpPr/>
          <p:nvPr/>
        </p:nvSpPr>
        <p:spPr>
          <a:xfrm flipV="1">
            <a:off x="6582600" y="11046240"/>
            <a:ext cx="3055680" cy="79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CustomShape 21"/>
          <p:cNvSpPr/>
          <p:nvPr/>
        </p:nvSpPr>
        <p:spPr>
          <a:xfrm>
            <a:off x="10607760" y="6037560"/>
            <a:ext cx="2347200" cy="1329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22"/>
          <p:cNvSpPr/>
          <p:nvPr/>
        </p:nvSpPr>
        <p:spPr>
          <a:xfrm flipV="1">
            <a:off x="10607760" y="8168760"/>
            <a:ext cx="2347200" cy="2475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23"/>
          <p:cNvSpPr/>
          <p:nvPr/>
        </p:nvSpPr>
        <p:spPr>
          <a:xfrm>
            <a:off x="9788400" y="299268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 – Menor dimensão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Sem reduzir informação!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4"/>
          <p:cNvSpPr/>
          <p:nvPr/>
        </p:nvSpPr>
        <p:spPr>
          <a:xfrm>
            <a:off x="1994400" y="2892960"/>
            <a:ext cx="2126160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rincipal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omponent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nalysis: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 atributos de maior variação →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“mais importantes”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Elimina atributos de menor variação → “menos explicativos”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0" name="Imagem 478" descr=""/>
          <p:cNvPicPr/>
          <p:nvPr/>
        </p:nvPicPr>
        <p:blipFill>
          <a:blip r:embed="rId1"/>
          <a:srcRect l="1321" t="6113" r="3851" b="2189"/>
          <a:stretch/>
        </p:blipFill>
        <p:spPr>
          <a:xfrm>
            <a:off x="3192120" y="3672000"/>
            <a:ext cx="17998560" cy="9718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2"/>
          <p:cNvSpPr/>
          <p:nvPr/>
        </p:nvSpPr>
        <p:spPr>
          <a:xfrm>
            <a:off x="1621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3"/>
          <p:cNvSpPr/>
          <p:nvPr/>
        </p:nvSpPr>
        <p:spPr>
          <a:xfrm>
            <a:off x="1621440" y="1974240"/>
            <a:ext cx="1426968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Instrutor: </a:t>
            </a: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Raphael Ballet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Imagem 4" descr=""/>
          <p:cNvPicPr/>
          <p:nvPr/>
        </p:nvPicPr>
        <p:blipFill>
          <a:blip r:embed="rId1"/>
          <a:stretch/>
        </p:blipFill>
        <p:spPr>
          <a:xfrm>
            <a:off x="1872360" y="946908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85" name="CustomShape 4"/>
          <p:cNvSpPr/>
          <p:nvPr/>
        </p:nvSpPr>
        <p:spPr>
          <a:xfrm>
            <a:off x="1621440" y="3749040"/>
            <a:ext cx="1426968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Background: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Line 5"/>
          <p:cNvSpPr/>
          <p:nvPr/>
        </p:nvSpPr>
        <p:spPr>
          <a:xfrm>
            <a:off x="1621440" y="330408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6"/>
          <p:cNvSpPr/>
          <p:nvPr/>
        </p:nvSpPr>
        <p:spPr>
          <a:xfrm>
            <a:off x="2348640" y="4718520"/>
            <a:ext cx="1426968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40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Engenheiro de Controle e Automação (IMT)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2348640" y="5880960"/>
            <a:ext cx="1852992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40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Mestre em Sistemas Aeroespaciais e Mecatrônica (ITA)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Line 8"/>
          <p:cNvSpPr/>
          <p:nvPr/>
        </p:nvSpPr>
        <p:spPr>
          <a:xfrm>
            <a:off x="1621440" y="819792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9"/>
          <p:cNvSpPr/>
          <p:nvPr/>
        </p:nvSpPr>
        <p:spPr>
          <a:xfrm>
            <a:off x="1469520" y="8518320"/>
            <a:ext cx="3502080" cy="82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Interesses: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10"/>
          <p:cNvSpPr/>
          <p:nvPr/>
        </p:nvSpPr>
        <p:spPr>
          <a:xfrm>
            <a:off x="2348640" y="6976080"/>
            <a:ext cx="14269680" cy="8319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40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Data Scientist – Elo7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11"/>
          <p:cNvSpPr/>
          <p:nvPr/>
        </p:nvSpPr>
        <p:spPr>
          <a:xfrm>
            <a:off x="3864600" y="9953280"/>
            <a:ext cx="3703320" cy="82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Drones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Imagem 13" descr=""/>
          <p:cNvPicPr/>
          <p:nvPr/>
        </p:nvPicPr>
        <p:blipFill>
          <a:blip r:embed="rId2"/>
          <a:stretch/>
        </p:blipFill>
        <p:spPr>
          <a:xfrm>
            <a:off x="7822080" y="957276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94" name="CustomShape 12"/>
          <p:cNvSpPr/>
          <p:nvPr/>
        </p:nvSpPr>
        <p:spPr>
          <a:xfrm>
            <a:off x="9718200" y="9583920"/>
            <a:ext cx="4644360" cy="15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Aprendizado de Máquina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13"/>
          <p:cNvSpPr/>
          <p:nvPr/>
        </p:nvSpPr>
        <p:spPr>
          <a:xfrm>
            <a:off x="17614800" y="9583920"/>
            <a:ext cx="6215760" cy="15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Processamento de Linguagem Natural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Imagem 21" descr=""/>
          <p:cNvPicPr/>
          <p:nvPr/>
        </p:nvPicPr>
        <p:blipFill>
          <a:blip r:embed="rId3"/>
          <a:stretch/>
        </p:blipFill>
        <p:spPr>
          <a:xfrm>
            <a:off x="7770600" y="1161216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97" name="CustomShape 14"/>
          <p:cNvSpPr/>
          <p:nvPr/>
        </p:nvSpPr>
        <p:spPr>
          <a:xfrm>
            <a:off x="9822240" y="11703600"/>
            <a:ext cx="4900320" cy="15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Visão Computacional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Imagem 24" descr=""/>
          <p:cNvPicPr/>
          <p:nvPr/>
        </p:nvPicPr>
        <p:blipFill>
          <a:blip r:embed="rId4"/>
          <a:stretch/>
        </p:blipFill>
        <p:spPr>
          <a:xfrm>
            <a:off x="1737000" y="1147320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99" name="CustomShape 15"/>
          <p:cNvSpPr/>
          <p:nvPr/>
        </p:nvSpPr>
        <p:spPr>
          <a:xfrm>
            <a:off x="3833280" y="11957760"/>
            <a:ext cx="3703320" cy="82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Robótica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0" name="Imagem 26" descr=""/>
          <p:cNvPicPr/>
          <p:nvPr/>
        </p:nvPicPr>
        <p:blipFill>
          <a:blip r:embed="rId5"/>
          <a:stretch/>
        </p:blipFill>
        <p:spPr>
          <a:xfrm>
            <a:off x="15430320" y="11473200"/>
            <a:ext cx="1798200" cy="1798200"/>
          </a:xfrm>
          <a:prstGeom prst="rect">
            <a:avLst/>
          </a:prstGeom>
          <a:ln>
            <a:noFill/>
          </a:ln>
        </p:spPr>
      </p:pic>
      <p:sp>
        <p:nvSpPr>
          <p:cNvPr id="101" name="CustomShape 16"/>
          <p:cNvSpPr/>
          <p:nvPr/>
        </p:nvSpPr>
        <p:spPr>
          <a:xfrm>
            <a:off x="17614800" y="11612160"/>
            <a:ext cx="5357160" cy="15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Picture 2" descr=""/>
          <p:cNvPicPr/>
          <p:nvPr/>
        </p:nvPicPr>
        <p:blipFill>
          <a:blip r:embed="rId6"/>
          <a:stretch/>
        </p:blipFill>
        <p:spPr>
          <a:xfrm>
            <a:off x="15397560" y="9583920"/>
            <a:ext cx="1864080" cy="186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PCA: 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Primeiro componente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1512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Direção de maior variação nos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Segundo componente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1512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Direção da segunda maior variação e ortogonal ao primeiro (descorrelacionado do primeiro)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Passos do algoritmo PCA: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média amostral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Rotaciona os eixos para descorrelacionar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Ordena os componentes principais em nível de variância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os componentes menos variantes (Opcional)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4" marL="1080000" indent="-21492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média amostral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CustomShape 5"/>
          <p:cNvSpPr/>
          <p:nvPr/>
        </p:nvSpPr>
        <p:spPr>
          <a:xfrm>
            <a:off x="219744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CustomShape 6"/>
          <p:cNvSpPr/>
          <p:nvPr/>
        </p:nvSpPr>
        <p:spPr>
          <a:xfrm flipV="1">
            <a:off x="227376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85" name="CustomShape 7"/>
          <p:cNvSpPr/>
          <p:nvPr/>
        </p:nvSpPr>
        <p:spPr>
          <a:xfrm>
            <a:off x="227376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86" name="CustomShape 8"/>
          <p:cNvSpPr/>
          <p:nvPr/>
        </p:nvSpPr>
        <p:spPr>
          <a:xfrm>
            <a:off x="432648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9"/>
          <p:cNvSpPr/>
          <p:nvPr/>
        </p:nvSpPr>
        <p:spPr>
          <a:xfrm>
            <a:off x="531576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CustomShape 10"/>
          <p:cNvSpPr/>
          <p:nvPr/>
        </p:nvSpPr>
        <p:spPr>
          <a:xfrm>
            <a:off x="624996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11"/>
          <p:cNvSpPr/>
          <p:nvPr/>
        </p:nvSpPr>
        <p:spPr>
          <a:xfrm>
            <a:off x="328104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CustomShape 12"/>
          <p:cNvSpPr/>
          <p:nvPr/>
        </p:nvSpPr>
        <p:spPr>
          <a:xfrm>
            <a:off x="391248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CustomShape 13"/>
          <p:cNvSpPr/>
          <p:nvPr/>
        </p:nvSpPr>
        <p:spPr>
          <a:xfrm>
            <a:off x="689904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CustomShape 14"/>
          <p:cNvSpPr/>
          <p:nvPr/>
        </p:nvSpPr>
        <p:spPr>
          <a:xfrm>
            <a:off x="553716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15"/>
          <p:cNvSpPr/>
          <p:nvPr/>
        </p:nvSpPr>
        <p:spPr>
          <a:xfrm>
            <a:off x="493524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" name="CustomShape 16"/>
          <p:cNvSpPr/>
          <p:nvPr/>
        </p:nvSpPr>
        <p:spPr>
          <a:xfrm>
            <a:off x="749664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17"/>
          <p:cNvSpPr/>
          <p:nvPr/>
        </p:nvSpPr>
        <p:spPr>
          <a:xfrm>
            <a:off x="782028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18"/>
          <p:cNvSpPr/>
          <p:nvPr/>
        </p:nvSpPr>
        <p:spPr>
          <a:xfrm>
            <a:off x="578700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19"/>
          <p:cNvSpPr/>
          <p:nvPr/>
        </p:nvSpPr>
        <p:spPr>
          <a:xfrm>
            <a:off x="820116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20"/>
          <p:cNvSpPr/>
          <p:nvPr/>
        </p:nvSpPr>
        <p:spPr>
          <a:xfrm>
            <a:off x="698148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CustomShape 21"/>
          <p:cNvSpPr/>
          <p:nvPr/>
        </p:nvSpPr>
        <p:spPr>
          <a:xfrm>
            <a:off x="677412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22"/>
          <p:cNvSpPr/>
          <p:nvPr/>
        </p:nvSpPr>
        <p:spPr>
          <a:xfrm>
            <a:off x="81000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CustomShape 23"/>
          <p:cNvSpPr/>
          <p:nvPr/>
        </p:nvSpPr>
        <p:spPr>
          <a:xfrm>
            <a:off x="858240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2" name="CustomShape 24"/>
          <p:cNvSpPr/>
          <p:nvPr/>
        </p:nvSpPr>
        <p:spPr>
          <a:xfrm>
            <a:off x="142671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ustomShape 25"/>
          <p:cNvSpPr/>
          <p:nvPr/>
        </p:nvSpPr>
        <p:spPr>
          <a:xfrm>
            <a:off x="1426716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CustomShape 26"/>
          <p:cNvSpPr/>
          <p:nvPr/>
        </p:nvSpPr>
        <p:spPr>
          <a:xfrm flipV="1">
            <a:off x="1434384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05" name="CustomShape 27"/>
          <p:cNvSpPr/>
          <p:nvPr/>
        </p:nvSpPr>
        <p:spPr>
          <a:xfrm>
            <a:off x="1434384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06" name="CustomShape 28"/>
          <p:cNvSpPr/>
          <p:nvPr/>
        </p:nvSpPr>
        <p:spPr>
          <a:xfrm>
            <a:off x="1639620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29"/>
          <p:cNvSpPr/>
          <p:nvPr/>
        </p:nvSpPr>
        <p:spPr>
          <a:xfrm>
            <a:off x="1738584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30"/>
          <p:cNvSpPr/>
          <p:nvPr/>
        </p:nvSpPr>
        <p:spPr>
          <a:xfrm>
            <a:off x="1831968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31"/>
          <p:cNvSpPr/>
          <p:nvPr/>
        </p:nvSpPr>
        <p:spPr>
          <a:xfrm>
            <a:off x="1535112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32"/>
          <p:cNvSpPr/>
          <p:nvPr/>
        </p:nvSpPr>
        <p:spPr>
          <a:xfrm>
            <a:off x="1598220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33"/>
          <p:cNvSpPr/>
          <p:nvPr/>
        </p:nvSpPr>
        <p:spPr>
          <a:xfrm>
            <a:off x="1896876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2" name="CustomShape 34"/>
          <p:cNvSpPr/>
          <p:nvPr/>
        </p:nvSpPr>
        <p:spPr>
          <a:xfrm>
            <a:off x="1760688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CustomShape 35"/>
          <p:cNvSpPr/>
          <p:nvPr/>
        </p:nvSpPr>
        <p:spPr>
          <a:xfrm>
            <a:off x="1700496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36"/>
          <p:cNvSpPr/>
          <p:nvPr/>
        </p:nvSpPr>
        <p:spPr>
          <a:xfrm>
            <a:off x="1956636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5" name="CustomShape 37"/>
          <p:cNvSpPr/>
          <p:nvPr/>
        </p:nvSpPr>
        <p:spPr>
          <a:xfrm>
            <a:off x="1989000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38"/>
          <p:cNvSpPr/>
          <p:nvPr/>
        </p:nvSpPr>
        <p:spPr>
          <a:xfrm>
            <a:off x="1785708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CustomShape 39"/>
          <p:cNvSpPr/>
          <p:nvPr/>
        </p:nvSpPr>
        <p:spPr>
          <a:xfrm>
            <a:off x="2027124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8" name="CustomShape 40"/>
          <p:cNvSpPr/>
          <p:nvPr/>
        </p:nvSpPr>
        <p:spPr>
          <a:xfrm>
            <a:off x="1905120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9" name="CustomShape 41"/>
          <p:cNvSpPr/>
          <p:nvPr/>
        </p:nvSpPr>
        <p:spPr>
          <a:xfrm>
            <a:off x="1884384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0" name="CustomShape 42"/>
          <p:cNvSpPr/>
          <p:nvPr/>
        </p:nvSpPr>
        <p:spPr>
          <a:xfrm>
            <a:off x="1287972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43"/>
          <p:cNvSpPr/>
          <p:nvPr/>
        </p:nvSpPr>
        <p:spPr>
          <a:xfrm>
            <a:off x="2065212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CustomShape 44"/>
          <p:cNvSpPr/>
          <p:nvPr/>
        </p:nvSpPr>
        <p:spPr>
          <a:xfrm flipV="1">
            <a:off x="18034560" y="4418280"/>
            <a:ext cx="14040" cy="296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3" name="CustomShape 45"/>
          <p:cNvSpPr/>
          <p:nvPr/>
        </p:nvSpPr>
        <p:spPr>
          <a:xfrm>
            <a:off x="18034560" y="738540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4" name="CustomShape 46"/>
          <p:cNvSpPr/>
          <p:nvPr/>
        </p:nvSpPr>
        <p:spPr>
          <a:xfrm>
            <a:off x="20543040" y="7154640"/>
            <a:ext cx="184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CustomShape 47"/>
          <p:cNvSpPr/>
          <p:nvPr/>
        </p:nvSpPr>
        <p:spPr>
          <a:xfrm>
            <a:off x="10815120" y="667404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6" name="CustomShape 48"/>
          <p:cNvSpPr/>
          <p:nvPr/>
        </p:nvSpPr>
        <p:spPr>
          <a:xfrm>
            <a:off x="577116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7" name="CustomShape 49"/>
          <p:cNvSpPr/>
          <p:nvPr/>
        </p:nvSpPr>
        <p:spPr>
          <a:xfrm>
            <a:off x="1771560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8" name="CustomShape 50"/>
          <p:cNvSpPr/>
          <p:nvPr/>
        </p:nvSpPr>
        <p:spPr>
          <a:xfrm>
            <a:off x="16231320" y="4192920"/>
            <a:ext cx="15472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2) Rotaciona os eixos para descorrelacionar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CustomShape 5"/>
          <p:cNvSpPr/>
          <p:nvPr/>
        </p:nvSpPr>
        <p:spPr>
          <a:xfrm>
            <a:off x="81000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CustomShape 6"/>
          <p:cNvSpPr/>
          <p:nvPr/>
        </p:nvSpPr>
        <p:spPr>
          <a:xfrm>
            <a:off x="142671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CustomShape 7"/>
          <p:cNvSpPr/>
          <p:nvPr/>
        </p:nvSpPr>
        <p:spPr>
          <a:xfrm>
            <a:off x="1426716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CustomShape 8"/>
          <p:cNvSpPr/>
          <p:nvPr/>
        </p:nvSpPr>
        <p:spPr>
          <a:xfrm flipV="1">
            <a:off x="1434384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37" name="CustomShape 9"/>
          <p:cNvSpPr/>
          <p:nvPr/>
        </p:nvSpPr>
        <p:spPr>
          <a:xfrm>
            <a:off x="1434384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38" name="CustomShape 10"/>
          <p:cNvSpPr/>
          <p:nvPr/>
        </p:nvSpPr>
        <p:spPr>
          <a:xfrm>
            <a:off x="1639620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CustomShape 11"/>
          <p:cNvSpPr/>
          <p:nvPr/>
        </p:nvSpPr>
        <p:spPr>
          <a:xfrm>
            <a:off x="1738584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12"/>
          <p:cNvSpPr/>
          <p:nvPr/>
        </p:nvSpPr>
        <p:spPr>
          <a:xfrm>
            <a:off x="1831968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13"/>
          <p:cNvSpPr/>
          <p:nvPr/>
        </p:nvSpPr>
        <p:spPr>
          <a:xfrm>
            <a:off x="1535112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14"/>
          <p:cNvSpPr/>
          <p:nvPr/>
        </p:nvSpPr>
        <p:spPr>
          <a:xfrm>
            <a:off x="1598220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CustomShape 15"/>
          <p:cNvSpPr/>
          <p:nvPr/>
        </p:nvSpPr>
        <p:spPr>
          <a:xfrm>
            <a:off x="1896876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" name="CustomShape 16"/>
          <p:cNvSpPr/>
          <p:nvPr/>
        </p:nvSpPr>
        <p:spPr>
          <a:xfrm>
            <a:off x="1760688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5" name="CustomShape 17"/>
          <p:cNvSpPr/>
          <p:nvPr/>
        </p:nvSpPr>
        <p:spPr>
          <a:xfrm>
            <a:off x="1700496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6" name="CustomShape 18"/>
          <p:cNvSpPr/>
          <p:nvPr/>
        </p:nvSpPr>
        <p:spPr>
          <a:xfrm>
            <a:off x="1956636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7" name="CustomShape 19"/>
          <p:cNvSpPr/>
          <p:nvPr/>
        </p:nvSpPr>
        <p:spPr>
          <a:xfrm>
            <a:off x="1989000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8" name="CustomShape 20"/>
          <p:cNvSpPr/>
          <p:nvPr/>
        </p:nvSpPr>
        <p:spPr>
          <a:xfrm>
            <a:off x="1785708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9" name="CustomShape 21"/>
          <p:cNvSpPr/>
          <p:nvPr/>
        </p:nvSpPr>
        <p:spPr>
          <a:xfrm>
            <a:off x="2027124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0" name="CustomShape 22"/>
          <p:cNvSpPr/>
          <p:nvPr/>
        </p:nvSpPr>
        <p:spPr>
          <a:xfrm>
            <a:off x="1905120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1" name="CustomShape 23"/>
          <p:cNvSpPr/>
          <p:nvPr/>
        </p:nvSpPr>
        <p:spPr>
          <a:xfrm>
            <a:off x="1884384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2" name="CustomShape 24"/>
          <p:cNvSpPr/>
          <p:nvPr/>
        </p:nvSpPr>
        <p:spPr>
          <a:xfrm>
            <a:off x="1287972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CustomShape 25"/>
          <p:cNvSpPr/>
          <p:nvPr/>
        </p:nvSpPr>
        <p:spPr>
          <a:xfrm>
            <a:off x="2065212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4" name="CustomShape 26"/>
          <p:cNvSpPr/>
          <p:nvPr/>
        </p:nvSpPr>
        <p:spPr>
          <a:xfrm flipV="1" rot="2160000">
            <a:off x="17179560" y="4704480"/>
            <a:ext cx="13680" cy="296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5" name="CustomShape 27"/>
          <p:cNvSpPr/>
          <p:nvPr/>
        </p:nvSpPr>
        <p:spPr>
          <a:xfrm rot="19459800">
            <a:off x="17685360" y="634248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6" name="CustomShape 28"/>
          <p:cNvSpPr/>
          <p:nvPr/>
        </p:nvSpPr>
        <p:spPr>
          <a:xfrm>
            <a:off x="20023200" y="5157720"/>
            <a:ext cx="184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CustomShape 29"/>
          <p:cNvSpPr/>
          <p:nvPr/>
        </p:nvSpPr>
        <p:spPr>
          <a:xfrm>
            <a:off x="10815120" y="667404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30"/>
          <p:cNvSpPr/>
          <p:nvPr/>
        </p:nvSpPr>
        <p:spPr>
          <a:xfrm>
            <a:off x="1771560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31"/>
          <p:cNvSpPr/>
          <p:nvPr/>
        </p:nvSpPr>
        <p:spPr>
          <a:xfrm>
            <a:off x="14676840" y="4636080"/>
            <a:ext cx="15472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0" name="CustomShape 32"/>
          <p:cNvSpPr/>
          <p:nvPr/>
        </p:nvSpPr>
        <p:spPr>
          <a:xfrm>
            <a:off x="21873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CustomShape 33"/>
          <p:cNvSpPr/>
          <p:nvPr/>
        </p:nvSpPr>
        <p:spPr>
          <a:xfrm>
            <a:off x="218736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CustomShape 34"/>
          <p:cNvSpPr/>
          <p:nvPr/>
        </p:nvSpPr>
        <p:spPr>
          <a:xfrm flipV="1">
            <a:off x="226368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63" name="CustomShape 35"/>
          <p:cNvSpPr/>
          <p:nvPr/>
        </p:nvSpPr>
        <p:spPr>
          <a:xfrm>
            <a:off x="226368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64" name="CustomShape 36"/>
          <p:cNvSpPr/>
          <p:nvPr/>
        </p:nvSpPr>
        <p:spPr>
          <a:xfrm>
            <a:off x="431604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5" name="CustomShape 37"/>
          <p:cNvSpPr/>
          <p:nvPr/>
        </p:nvSpPr>
        <p:spPr>
          <a:xfrm>
            <a:off x="530568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38"/>
          <p:cNvSpPr/>
          <p:nvPr/>
        </p:nvSpPr>
        <p:spPr>
          <a:xfrm>
            <a:off x="623952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7" name="CustomShape 39"/>
          <p:cNvSpPr/>
          <p:nvPr/>
        </p:nvSpPr>
        <p:spPr>
          <a:xfrm>
            <a:off x="327096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40"/>
          <p:cNvSpPr/>
          <p:nvPr/>
        </p:nvSpPr>
        <p:spPr>
          <a:xfrm>
            <a:off x="390204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9" name="CustomShape 41"/>
          <p:cNvSpPr/>
          <p:nvPr/>
        </p:nvSpPr>
        <p:spPr>
          <a:xfrm>
            <a:off x="688860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0" name="CustomShape 42"/>
          <p:cNvSpPr/>
          <p:nvPr/>
        </p:nvSpPr>
        <p:spPr>
          <a:xfrm>
            <a:off x="552708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1" name="CustomShape 43"/>
          <p:cNvSpPr/>
          <p:nvPr/>
        </p:nvSpPr>
        <p:spPr>
          <a:xfrm>
            <a:off x="492480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2" name="CustomShape 44"/>
          <p:cNvSpPr/>
          <p:nvPr/>
        </p:nvSpPr>
        <p:spPr>
          <a:xfrm>
            <a:off x="748620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45"/>
          <p:cNvSpPr/>
          <p:nvPr/>
        </p:nvSpPr>
        <p:spPr>
          <a:xfrm>
            <a:off x="780984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4" name="CustomShape 46"/>
          <p:cNvSpPr/>
          <p:nvPr/>
        </p:nvSpPr>
        <p:spPr>
          <a:xfrm>
            <a:off x="577692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5" name="CustomShape 47"/>
          <p:cNvSpPr/>
          <p:nvPr/>
        </p:nvSpPr>
        <p:spPr>
          <a:xfrm>
            <a:off x="819108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6" name="CustomShape 48"/>
          <p:cNvSpPr/>
          <p:nvPr/>
        </p:nvSpPr>
        <p:spPr>
          <a:xfrm>
            <a:off x="697104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7" name="CustomShape 49"/>
          <p:cNvSpPr/>
          <p:nvPr/>
        </p:nvSpPr>
        <p:spPr>
          <a:xfrm>
            <a:off x="676368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8" name="CustomShape 50"/>
          <p:cNvSpPr/>
          <p:nvPr/>
        </p:nvSpPr>
        <p:spPr>
          <a:xfrm>
            <a:off x="857196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9" name="CustomShape 51"/>
          <p:cNvSpPr/>
          <p:nvPr/>
        </p:nvSpPr>
        <p:spPr>
          <a:xfrm flipV="1">
            <a:off x="5954400" y="4418280"/>
            <a:ext cx="14040" cy="296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0" name="CustomShape 52"/>
          <p:cNvSpPr/>
          <p:nvPr/>
        </p:nvSpPr>
        <p:spPr>
          <a:xfrm>
            <a:off x="5954400" y="738540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1" name="CustomShape 53"/>
          <p:cNvSpPr/>
          <p:nvPr/>
        </p:nvSpPr>
        <p:spPr>
          <a:xfrm>
            <a:off x="8462880" y="7154640"/>
            <a:ext cx="184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2" name="CustomShape 54"/>
          <p:cNvSpPr/>
          <p:nvPr/>
        </p:nvSpPr>
        <p:spPr>
          <a:xfrm>
            <a:off x="563580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3" name="CustomShape 55"/>
          <p:cNvSpPr/>
          <p:nvPr/>
        </p:nvSpPr>
        <p:spPr>
          <a:xfrm>
            <a:off x="4151160" y="4192920"/>
            <a:ext cx="15472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2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6" name="CustomShape 3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3) Ordena os componentes principais em nível de variância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7" name="CustomShape 4"/>
          <p:cNvSpPr/>
          <p:nvPr/>
        </p:nvSpPr>
        <p:spPr>
          <a:xfrm>
            <a:off x="81000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8" name="CustomShape 5"/>
          <p:cNvSpPr/>
          <p:nvPr/>
        </p:nvSpPr>
        <p:spPr>
          <a:xfrm>
            <a:off x="142671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9" name="CustomShape 6"/>
          <p:cNvSpPr/>
          <p:nvPr/>
        </p:nvSpPr>
        <p:spPr>
          <a:xfrm>
            <a:off x="1426716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0" name="CustomShape 7"/>
          <p:cNvSpPr/>
          <p:nvPr/>
        </p:nvSpPr>
        <p:spPr>
          <a:xfrm flipV="1">
            <a:off x="1434384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91" name="CustomShape 8"/>
          <p:cNvSpPr/>
          <p:nvPr/>
        </p:nvSpPr>
        <p:spPr>
          <a:xfrm>
            <a:off x="1434384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92" name="CustomShape 9"/>
          <p:cNvSpPr/>
          <p:nvPr/>
        </p:nvSpPr>
        <p:spPr>
          <a:xfrm>
            <a:off x="1639620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CustomShape 10"/>
          <p:cNvSpPr/>
          <p:nvPr/>
        </p:nvSpPr>
        <p:spPr>
          <a:xfrm>
            <a:off x="1738584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4" name="CustomShape 11"/>
          <p:cNvSpPr/>
          <p:nvPr/>
        </p:nvSpPr>
        <p:spPr>
          <a:xfrm>
            <a:off x="1831968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CustomShape 12"/>
          <p:cNvSpPr/>
          <p:nvPr/>
        </p:nvSpPr>
        <p:spPr>
          <a:xfrm>
            <a:off x="1535112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13"/>
          <p:cNvSpPr/>
          <p:nvPr/>
        </p:nvSpPr>
        <p:spPr>
          <a:xfrm>
            <a:off x="1598220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7" name="CustomShape 14"/>
          <p:cNvSpPr/>
          <p:nvPr/>
        </p:nvSpPr>
        <p:spPr>
          <a:xfrm>
            <a:off x="1896876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CustomShape 15"/>
          <p:cNvSpPr/>
          <p:nvPr/>
        </p:nvSpPr>
        <p:spPr>
          <a:xfrm>
            <a:off x="1760688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9" name="CustomShape 16"/>
          <p:cNvSpPr/>
          <p:nvPr/>
        </p:nvSpPr>
        <p:spPr>
          <a:xfrm>
            <a:off x="1700496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0" name="CustomShape 17"/>
          <p:cNvSpPr/>
          <p:nvPr/>
        </p:nvSpPr>
        <p:spPr>
          <a:xfrm>
            <a:off x="1956636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1" name="CustomShape 18"/>
          <p:cNvSpPr/>
          <p:nvPr/>
        </p:nvSpPr>
        <p:spPr>
          <a:xfrm>
            <a:off x="1989000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2" name="CustomShape 19"/>
          <p:cNvSpPr/>
          <p:nvPr/>
        </p:nvSpPr>
        <p:spPr>
          <a:xfrm>
            <a:off x="1785708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3" name="CustomShape 20"/>
          <p:cNvSpPr/>
          <p:nvPr/>
        </p:nvSpPr>
        <p:spPr>
          <a:xfrm>
            <a:off x="2027124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4" name="CustomShape 21"/>
          <p:cNvSpPr/>
          <p:nvPr/>
        </p:nvSpPr>
        <p:spPr>
          <a:xfrm>
            <a:off x="1905120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5" name="CustomShape 22"/>
          <p:cNvSpPr/>
          <p:nvPr/>
        </p:nvSpPr>
        <p:spPr>
          <a:xfrm>
            <a:off x="1884384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6" name="CustomShape 23"/>
          <p:cNvSpPr/>
          <p:nvPr/>
        </p:nvSpPr>
        <p:spPr>
          <a:xfrm>
            <a:off x="1287972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7" name="CustomShape 24"/>
          <p:cNvSpPr/>
          <p:nvPr/>
        </p:nvSpPr>
        <p:spPr>
          <a:xfrm>
            <a:off x="2065212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8" name="CustomShape 25"/>
          <p:cNvSpPr/>
          <p:nvPr/>
        </p:nvSpPr>
        <p:spPr>
          <a:xfrm flipV="1" rot="2081400">
            <a:off x="17152200" y="4724280"/>
            <a:ext cx="13680" cy="2964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9" name="CustomShape 26"/>
          <p:cNvSpPr/>
          <p:nvPr/>
        </p:nvSpPr>
        <p:spPr>
          <a:xfrm rot="19459800">
            <a:off x="17685360" y="634248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10" name="CustomShape 27"/>
          <p:cNvSpPr/>
          <p:nvPr/>
        </p:nvSpPr>
        <p:spPr>
          <a:xfrm>
            <a:off x="20080440" y="5157720"/>
            <a:ext cx="4672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1" name="CustomShape 28"/>
          <p:cNvSpPr/>
          <p:nvPr/>
        </p:nvSpPr>
        <p:spPr>
          <a:xfrm>
            <a:off x="10815120" y="667404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2" name="CustomShape 29"/>
          <p:cNvSpPr/>
          <p:nvPr/>
        </p:nvSpPr>
        <p:spPr>
          <a:xfrm>
            <a:off x="1771560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CustomShape 30"/>
          <p:cNvSpPr/>
          <p:nvPr/>
        </p:nvSpPr>
        <p:spPr>
          <a:xfrm>
            <a:off x="14685480" y="4636080"/>
            <a:ext cx="158544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4" name="CustomShape 31"/>
          <p:cNvSpPr/>
          <p:nvPr/>
        </p:nvSpPr>
        <p:spPr>
          <a:xfrm>
            <a:off x="214920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CustomShape 32"/>
          <p:cNvSpPr/>
          <p:nvPr/>
        </p:nvSpPr>
        <p:spPr>
          <a:xfrm>
            <a:off x="2149200" y="55771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CustomShape 33"/>
          <p:cNvSpPr/>
          <p:nvPr/>
        </p:nvSpPr>
        <p:spPr>
          <a:xfrm flipV="1">
            <a:off x="2225520" y="5031720"/>
            <a:ext cx="24480" cy="4999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17" name="CustomShape 34"/>
          <p:cNvSpPr/>
          <p:nvPr/>
        </p:nvSpPr>
        <p:spPr>
          <a:xfrm>
            <a:off x="2225520" y="10033560"/>
            <a:ext cx="7526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18" name="CustomShape 35"/>
          <p:cNvSpPr/>
          <p:nvPr/>
        </p:nvSpPr>
        <p:spPr>
          <a:xfrm>
            <a:off x="4277880" y="7219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9" name="CustomShape 36"/>
          <p:cNvSpPr/>
          <p:nvPr/>
        </p:nvSpPr>
        <p:spPr>
          <a:xfrm>
            <a:off x="5267520" y="683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0" name="CustomShape 37"/>
          <p:cNvSpPr/>
          <p:nvPr/>
        </p:nvSpPr>
        <p:spPr>
          <a:xfrm>
            <a:off x="6201360" y="6828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1" name="CustomShape 38"/>
          <p:cNvSpPr/>
          <p:nvPr/>
        </p:nvSpPr>
        <p:spPr>
          <a:xfrm>
            <a:off x="3232800" y="8134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2" name="CustomShape 39"/>
          <p:cNvSpPr/>
          <p:nvPr/>
        </p:nvSpPr>
        <p:spPr>
          <a:xfrm>
            <a:off x="3863880" y="8746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3" name="CustomShape 40"/>
          <p:cNvSpPr/>
          <p:nvPr/>
        </p:nvSpPr>
        <p:spPr>
          <a:xfrm>
            <a:off x="6850440" y="7526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4" name="CustomShape 41"/>
          <p:cNvSpPr/>
          <p:nvPr/>
        </p:nvSpPr>
        <p:spPr>
          <a:xfrm>
            <a:off x="5488920" y="599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5" name="CustomShape 42"/>
          <p:cNvSpPr/>
          <p:nvPr/>
        </p:nvSpPr>
        <p:spPr>
          <a:xfrm>
            <a:off x="4886640" y="8062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6" name="CustomShape 43"/>
          <p:cNvSpPr/>
          <p:nvPr/>
        </p:nvSpPr>
        <p:spPr>
          <a:xfrm>
            <a:off x="7448040" y="69436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7" name="CustomShape 44"/>
          <p:cNvSpPr/>
          <p:nvPr/>
        </p:nvSpPr>
        <p:spPr>
          <a:xfrm>
            <a:off x="7771680" y="5299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8" name="CustomShape 45"/>
          <p:cNvSpPr/>
          <p:nvPr/>
        </p:nvSpPr>
        <p:spPr>
          <a:xfrm>
            <a:off x="5738760" y="7785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9" name="CustomShape 46"/>
          <p:cNvSpPr/>
          <p:nvPr/>
        </p:nvSpPr>
        <p:spPr>
          <a:xfrm>
            <a:off x="8152920" y="60724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0" name="CustomShape 47"/>
          <p:cNvSpPr/>
          <p:nvPr/>
        </p:nvSpPr>
        <p:spPr>
          <a:xfrm>
            <a:off x="6932880" y="64612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1" name="CustomShape 48"/>
          <p:cNvSpPr/>
          <p:nvPr/>
        </p:nvSpPr>
        <p:spPr>
          <a:xfrm>
            <a:off x="6725520" y="574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2" name="CustomShape 49"/>
          <p:cNvSpPr/>
          <p:nvPr/>
        </p:nvSpPr>
        <p:spPr>
          <a:xfrm>
            <a:off x="8533800" y="97455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3" name="CustomShape 50"/>
          <p:cNvSpPr/>
          <p:nvPr/>
        </p:nvSpPr>
        <p:spPr>
          <a:xfrm flipV="1" rot="2161800">
            <a:off x="5062680" y="4704120"/>
            <a:ext cx="13680" cy="296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34" name="CustomShape 51"/>
          <p:cNvSpPr/>
          <p:nvPr/>
        </p:nvSpPr>
        <p:spPr>
          <a:xfrm rot="19459800">
            <a:off x="5567040" y="6342480"/>
            <a:ext cx="3624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35" name="CustomShape 52"/>
          <p:cNvSpPr/>
          <p:nvPr/>
        </p:nvSpPr>
        <p:spPr>
          <a:xfrm>
            <a:off x="7905240" y="5157720"/>
            <a:ext cx="184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53"/>
          <p:cNvSpPr/>
          <p:nvPr/>
        </p:nvSpPr>
        <p:spPr>
          <a:xfrm>
            <a:off x="5597640" y="7011720"/>
            <a:ext cx="599400" cy="5994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54"/>
          <p:cNvSpPr/>
          <p:nvPr/>
        </p:nvSpPr>
        <p:spPr>
          <a:xfrm>
            <a:off x="2558520" y="4636080"/>
            <a:ext cx="15472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8" name="CustomShape 55"/>
          <p:cNvSpPr/>
          <p:nvPr/>
        </p:nvSpPr>
        <p:spPr>
          <a:xfrm>
            <a:off x="13497840" y="10854360"/>
            <a:ext cx="1119816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0" name="CustomShape 2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1" name="CustomShape 3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4) Remove os componentes menos variantes (Opcional)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2" name="CustomShape 4"/>
          <p:cNvSpPr/>
          <p:nvPr/>
        </p:nvSpPr>
        <p:spPr>
          <a:xfrm>
            <a:off x="1426716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3" name="CustomShape 5"/>
          <p:cNvSpPr/>
          <p:nvPr/>
        </p:nvSpPr>
        <p:spPr>
          <a:xfrm>
            <a:off x="12879720" y="4743360"/>
            <a:ext cx="1666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CustomShape 6"/>
          <p:cNvSpPr/>
          <p:nvPr/>
        </p:nvSpPr>
        <p:spPr>
          <a:xfrm>
            <a:off x="10815120" y="667404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5" name="CustomShape 7"/>
          <p:cNvSpPr/>
          <p:nvPr/>
        </p:nvSpPr>
        <p:spPr>
          <a:xfrm>
            <a:off x="1368000" y="11376720"/>
            <a:ext cx="1677528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6" name="CustomShape 8"/>
          <p:cNvSpPr/>
          <p:nvPr/>
        </p:nvSpPr>
        <p:spPr>
          <a:xfrm rot="2142000">
            <a:off x="3297960" y="94014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7" name="CustomShape 9"/>
          <p:cNvSpPr/>
          <p:nvPr/>
        </p:nvSpPr>
        <p:spPr>
          <a:xfrm rot="2142000">
            <a:off x="4151880" y="90928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8" name="CustomShape 10"/>
          <p:cNvSpPr/>
          <p:nvPr/>
        </p:nvSpPr>
        <p:spPr>
          <a:xfrm rot="2142000">
            <a:off x="4858920" y="97776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9" name="CustomShape 11"/>
          <p:cNvSpPr/>
          <p:nvPr/>
        </p:nvSpPr>
        <p:spPr>
          <a:xfrm rot="2142000">
            <a:off x="2175840" y="93715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0" name="CustomShape 12"/>
          <p:cNvSpPr/>
          <p:nvPr/>
        </p:nvSpPr>
        <p:spPr>
          <a:xfrm rot="2142000">
            <a:off x="1570320" y="101851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1" name="CustomShape 13"/>
          <p:cNvSpPr/>
          <p:nvPr/>
        </p:nvSpPr>
        <p:spPr>
          <a:xfrm rot="2142000">
            <a:off x="5351400" y="1053324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2" name="CustomShape 14"/>
          <p:cNvSpPr/>
          <p:nvPr/>
        </p:nvSpPr>
        <p:spPr>
          <a:xfrm rot="2142000">
            <a:off x="5563800" y="910584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3" name="CustomShape 15"/>
          <p:cNvSpPr/>
          <p:nvPr/>
        </p:nvSpPr>
        <p:spPr>
          <a:xfrm rot="2142000">
            <a:off x="2913480" y="102373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4" name="CustomShape 16"/>
          <p:cNvSpPr/>
          <p:nvPr/>
        </p:nvSpPr>
        <p:spPr>
          <a:xfrm rot="2142000">
            <a:off x="6852600" y="10330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17"/>
          <p:cNvSpPr/>
          <p:nvPr/>
        </p:nvSpPr>
        <p:spPr>
          <a:xfrm rot="2142000">
            <a:off x="7809120" y="93589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CustomShape 18"/>
          <p:cNvSpPr/>
          <p:nvPr/>
        </p:nvSpPr>
        <p:spPr>
          <a:xfrm rot="2142000">
            <a:off x="4078440" y="1023732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CustomShape 19"/>
          <p:cNvSpPr/>
          <p:nvPr/>
        </p:nvSpPr>
        <p:spPr>
          <a:xfrm rot="2142000">
            <a:off x="7702920" y="1025820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8" name="CustomShape 20"/>
          <p:cNvSpPr/>
          <p:nvPr/>
        </p:nvSpPr>
        <p:spPr>
          <a:xfrm rot="2142000">
            <a:off x="6027120" y="99075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9" name="CustomShape 21"/>
          <p:cNvSpPr/>
          <p:nvPr/>
        </p:nvSpPr>
        <p:spPr>
          <a:xfrm rot="2142000">
            <a:off x="6966720" y="926208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0" name="CustomShape 22"/>
          <p:cNvSpPr/>
          <p:nvPr/>
        </p:nvSpPr>
        <p:spPr>
          <a:xfrm flipV="1">
            <a:off x="4889160" y="5341320"/>
            <a:ext cx="25200" cy="4682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61" name="CustomShape 23"/>
          <p:cNvSpPr/>
          <p:nvPr/>
        </p:nvSpPr>
        <p:spPr>
          <a:xfrm>
            <a:off x="4889160" y="10025280"/>
            <a:ext cx="6154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62" name="CustomShape 24"/>
          <p:cNvSpPr/>
          <p:nvPr/>
        </p:nvSpPr>
        <p:spPr>
          <a:xfrm>
            <a:off x="9740160" y="9909360"/>
            <a:ext cx="4672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3" name="CustomShape 25"/>
          <p:cNvSpPr/>
          <p:nvPr/>
        </p:nvSpPr>
        <p:spPr>
          <a:xfrm>
            <a:off x="3113640" y="5039640"/>
            <a:ext cx="158544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4" name="CustomShape 26"/>
          <p:cNvSpPr/>
          <p:nvPr/>
        </p:nvSpPr>
        <p:spPr>
          <a:xfrm rot="2142000">
            <a:off x="1635156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5" name="CustomShape 27"/>
          <p:cNvSpPr/>
          <p:nvPr/>
        </p:nvSpPr>
        <p:spPr>
          <a:xfrm rot="2142000">
            <a:off x="1712808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6" name="CustomShape 28"/>
          <p:cNvSpPr/>
          <p:nvPr/>
        </p:nvSpPr>
        <p:spPr>
          <a:xfrm rot="2142000">
            <a:off x="17778240" y="984024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7" name="CustomShape 29"/>
          <p:cNvSpPr/>
          <p:nvPr/>
        </p:nvSpPr>
        <p:spPr>
          <a:xfrm rot="2142000">
            <a:off x="1509444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8" name="CustomShape 30"/>
          <p:cNvSpPr/>
          <p:nvPr/>
        </p:nvSpPr>
        <p:spPr>
          <a:xfrm rot="2142000">
            <a:off x="1446984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9" name="CustomShape 31"/>
          <p:cNvSpPr/>
          <p:nvPr/>
        </p:nvSpPr>
        <p:spPr>
          <a:xfrm rot="2142000">
            <a:off x="1821060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0" name="CustomShape 32"/>
          <p:cNvSpPr/>
          <p:nvPr/>
        </p:nvSpPr>
        <p:spPr>
          <a:xfrm rot="2142000">
            <a:off x="1846512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1" name="CustomShape 33"/>
          <p:cNvSpPr/>
          <p:nvPr/>
        </p:nvSpPr>
        <p:spPr>
          <a:xfrm rot="2142000">
            <a:off x="1583388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2" name="CustomShape 34"/>
          <p:cNvSpPr/>
          <p:nvPr/>
        </p:nvSpPr>
        <p:spPr>
          <a:xfrm rot="2142000">
            <a:off x="1967472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3" name="CustomShape 35"/>
          <p:cNvSpPr/>
          <p:nvPr/>
        </p:nvSpPr>
        <p:spPr>
          <a:xfrm rot="2142000">
            <a:off x="2073096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4" name="CustomShape 36"/>
          <p:cNvSpPr/>
          <p:nvPr/>
        </p:nvSpPr>
        <p:spPr>
          <a:xfrm rot="2142000">
            <a:off x="1699776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5" name="CustomShape 37"/>
          <p:cNvSpPr/>
          <p:nvPr/>
        </p:nvSpPr>
        <p:spPr>
          <a:xfrm rot="2142000">
            <a:off x="2062188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6" name="CustomShape 38"/>
          <p:cNvSpPr/>
          <p:nvPr/>
        </p:nvSpPr>
        <p:spPr>
          <a:xfrm rot="2142000">
            <a:off x="1890828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7" name="CustomShape 39"/>
          <p:cNvSpPr/>
          <p:nvPr/>
        </p:nvSpPr>
        <p:spPr>
          <a:xfrm rot="2142000">
            <a:off x="19924200" y="9819360"/>
            <a:ext cx="379800" cy="37980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8" name="CustomShape 40"/>
          <p:cNvSpPr/>
          <p:nvPr/>
        </p:nvSpPr>
        <p:spPr>
          <a:xfrm>
            <a:off x="14267160" y="10011600"/>
            <a:ext cx="9695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79" name="CustomShape 41"/>
          <p:cNvSpPr/>
          <p:nvPr/>
        </p:nvSpPr>
        <p:spPr>
          <a:xfrm>
            <a:off x="22659120" y="9895680"/>
            <a:ext cx="4672800" cy="574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2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3" name="CustomShape 4"/>
          <p:cNvSpPr/>
          <p:nvPr/>
        </p:nvSpPr>
        <p:spPr>
          <a:xfrm>
            <a:off x="1994400" y="2316960"/>
            <a:ext cx="2208384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Quando remover 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muito correlacionados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secundários pouco variantes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baixa </a:t>
            </a:r>
            <a:r>
              <a:rPr b="1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variância explicada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Balanço entre precisão e simplificação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47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dimensão intrínseca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7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0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1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reduzir dimensionalidade do problema sem perder informação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Menor dimensionalidade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Maior velocidade e menos memória para algoritmos de ML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Resultados determinísticos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CustomShape 3"/>
          <p:cNvSpPr/>
          <p:nvPr/>
        </p:nvSpPr>
        <p:spPr>
          <a:xfrm>
            <a:off x="1994400" y="57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5" name="CustomShape 4"/>
          <p:cNvSpPr/>
          <p:nvPr/>
        </p:nvSpPr>
        <p:spPr>
          <a:xfrm>
            <a:off x="1994400" y="2316960"/>
            <a:ext cx="19820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Dimensões resultantes (componentes principais) não representam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Perde a “explicabilidade” do algoritmo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Má escolha de número de componentes pode prejudicar análise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 apenas relações lineares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7" dur="indefinite" restart="never" nodeType="tmRoot">
          <p:childTnLst>
            <p:seq>
              <p:cTn id="7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CustomShape 3"/>
          <p:cNvSpPr/>
          <p:nvPr/>
        </p:nvSpPr>
        <p:spPr>
          <a:xfrm>
            <a:off x="1994400" y="1730520"/>
            <a:ext cx="14269680" cy="13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Planejamento</a:t>
            </a: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4"/>
          <p:cNvSpPr/>
          <p:nvPr/>
        </p:nvSpPr>
        <p:spPr>
          <a:xfrm>
            <a:off x="1994400" y="3648960"/>
            <a:ext cx="14269680" cy="63136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Sistemas de Recomendação: Conteúdo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Multidimensional: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4124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8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Visualização: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9" name="CustomShape 4"/>
          <p:cNvSpPr/>
          <p:nvPr/>
        </p:nvSpPr>
        <p:spPr>
          <a:xfrm>
            <a:off x="1994400" y="2640960"/>
            <a:ext cx="205027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-distributed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tochastic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eighbor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mbedding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Mapeia N-dimensões em 2 ou 3 dimensões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é proporcional a probabilidade de proximidade entre pontos (afinidade)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Método iterativo baseado em otimização (gradiente descendente)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Procura manter a estrutura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3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Mas, nós já temos o PCA. Por que usar T-SNE?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1" dur="indefinite" restart="never" nodeType="tmRoot">
          <p:childTnLst>
            <p:seq>
              <p:cTn id="8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6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7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Mas, nós já temos o PCA. Por que usar T-SNE?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 encontra apenas relações lineares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Falha ao encontrar estruturas complexas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0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1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Mas, nós já temos o PCA. Por que usar T-SNE?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 encontra apenas relações lineares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Falha ao encontrar estruturas complexas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2" name="Imagem 511" descr=""/>
          <p:cNvPicPr/>
          <p:nvPr/>
        </p:nvPicPr>
        <p:blipFill>
          <a:blip r:embed="rId1"/>
          <a:stretch/>
        </p:blipFill>
        <p:spPr>
          <a:xfrm>
            <a:off x="7065360" y="6156000"/>
            <a:ext cx="10252080" cy="7580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5" dur="indefinite" restart="never" nodeType="tmRoot">
          <p:childTnLst>
            <p:seq>
              <p:cTn id="8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4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5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6" name="CustomShape 4"/>
          <p:cNvSpPr/>
          <p:nvPr/>
        </p:nvSpPr>
        <p:spPr>
          <a:xfrm>
            <a:off x="1994400" y="2640960"/>
            <a:ext cx="1918800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Existem basicamente 2 parâmetros: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Learning rate: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Taxa de aprendizado – gradiente descendente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Perplexity: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Número aproximado de vizinhos de um ponto (observação) – Entre 5 e 50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9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0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9" dur="indefinite" restart="never" nodeType="tmRoot">
          <p:childTnLst>
            <p:seq>
              <p:cTn id="9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3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4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a visualização de relações entre dados multidimensionais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Mantém a estrutura dos dados (não-linear)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Rápido e eficiente mesmo para grandes dimensões e grande quantidade de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6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7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T-SNE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8" name="CustomShape 4"/>
          <p:cNvSpPr/>
          <p:nvPr/>
        </p:nvSpPr>
        <p:spPr>
          <a:xfrm>
            <a:off x="1994400" y="2640960"/>
            <a:ext cx="17084520" cy="3024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Depende da escolha dos parâmetros (nem sempre fácil)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Não possui repitibilidade dos resultados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Distâncias entre clusters não significam nada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Interpretação dos resultados não trivial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3" dur="indefinite" restart="never" nodeType="tmRoot">
          <p:childTnLst>
            <p:seq>
              <p:cTn id="9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1" name="CustomShape 3"/>
          <p:cNvSpPr/>
          <p:nvPr/>
        </p:nvSpPr>
        <p:spPr>
          <a:xfrm>
            <a:off x="1994400" y="28605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 já conhecido: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 + Palavras = Muitas dimensões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32" name="Imagem 133" descr=""/>
          <p:cNvPicPr/>
          <p:nvPr/>
        </p:nvPicPr>
        <p:blipFill>
          <a:blip r:embed="rId1"/>
          <a:stretch/>
        </p:blipFill>
        <p:spPr>
          <a:xfrm>
            <a:off x="6195960" y="6558120"/>
            <a:ext cx="11990880" cy="6220800"/>
          </a:xfrm>
          <a:prstGeom prst="rect">
            <a:avLst/>
          </a:prstGeom>
          <a:ln>
            <a:noFill/>
          </a:ln>
        </p:spPr>
      </p:pic>
      <p:sp>
        <p:nvSpPr>
          <p:cNvPr id="533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5" dur="indefinite" restart="never" nodeType="tmRoot">
          <p:childTnLst>
            <p:seq>
              <p:cTn id="9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6" name="CustomShape 3"/>
          <p:cNvSpPr/>
          <p:nvPr/>
        </p:nvSpPr>
        <p:spPr>
          <a:xfrm>
            <a:off x="1994400" y="28605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73560">
              <a:lnSpc>
                <a:spcPct val="15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  </a:t>
            </a: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7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7" dur="indefinite" restart="never" nodeType="tmRoot">
          <p:childTnLst>
            <p:seq>
              <p:cTn id="9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1" name="Imagem 110" descr=""/>
          <p:cNvPicPr/>
          <p:nvPr/>
        </p:nvPicPr>
        <p:blipFill>
          <a:blip r:embed="rId1"/>
          <a:stretch/>
        </p:blipFill>
        <p:spPr>
          <a:xfrm>
            <a:off x="4239360" y="1836000"/>
            <a:ext cx="16457760" cy="11770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0" name="CustomShape 3"/>
          <p:cNvSpPr/>
          <p:nvPr/>
        </p:nvSpPr>
        <p:spPr>
          <a:xfrm>
            <a:off x="1994400" y="28605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2" name="CustomShape 5"/>
          <p:cNvSpPr/>
          <p:nvPr/>
        </p:nvSpPr>
        <p:spPr>
          <a:xfrm>
            <a:off x="1994400" y="676548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b="1" lang="pt-BR" sz="36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Perda de interpretabilidade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9" dur="indefinite" restart="never" nodeType="tmRoot">
          <p:childTnLst>
            <p:seq>
              <p:cTn id="10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4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5" name="CustomShape 3"/>
          <p:cNvSpPr/>
          <p:nvPr/>
        </p:nvSpPr>
        <p:spPr>
          <a:xfrm>
            <a:off x="1994400" y="19965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Encontrar estrutura implícita nos documentos – Tópicos / Temas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6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7" name="Picture 2" descr=""/>
          <p:cNvPicPr/>
          <p:nvPr/>
        </p:nvPicPr>
        <p:blipFill>
          <a:blip r:embed="rId1"/>
          <a:stretch/>
        </p:blipFill>
        <p:spPr>
          <a:xfrm>
            <a:off x="2299320" y="4645800"/>
            <a:ext cx="12191040" cy="7619040"/>
          </a:xfrm>
          <a:prstGeom prst="rect">
            <a:avLst/>
          </a:prstGeom>
          <a:ln>
            <a:noFill/>
          </a:ln>
        </p:spPr>
      </p:pic>
      <p:sp>
        <p:nvSpPr>
          <p:cNvPr id="548" name="CustomShape 5"/>
          <p:cNvSpPr/>
          <p:nvPr/>
        </p:nvSpPr>
        <p:spPr>
          <a:xfrm>
            <a:off x="15101280" y="507528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9" name="CustomShape 6"/>
          <p:cNvSpPr/>
          <p:nvPr/>
        </p:nvSpPr>
        <p:spPr>
          <a:xfrm>
            <a:off x="15101280" y="733968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0" name="CustomShape 7"/>
          <p:cNvSpPr/>
          <p:nvPr/>
        </p:nvSpPr>
        <p:spPr>
          <a:xfrm>
            <a:off x="15101280" y="9604080"/>
            <a:ext cx="1827720" cy="14814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1" name="CustomShape 8"/>
          <p:cNvSpPr/>
          <p:nvPr/>
        </p:nvSpPr>
        <p:spPr>
          <a:xfrm>
            <a:off x="16930080" y="5075280"/>
            <a:ext cx="5029560" cy="1751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75% Health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2" name="CustomShape 9"/>
          <p:cNvSpPr/>
          <p:nvPr/>
        </p:nvSpPr>
        <p:spPr>
          <a:xfrm>
            <a:off x="16930080" y="7609680"/>
            <a:ext cx="5389560" cy="1751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20% Medicine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3" name="CustomShape 10"/>
          <p:cNvSpPr/>
          <p:nvPr/>
        </p:nvSpPr>
        <p:spPr>
          <a:xfrm>
            <a:off x="16930080" y="9874080"/>
            <a:ext cx="4271400" cy="1751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5% Biology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1" dur="indefinite" restart="never" nodeType="tmRoot">
          <p:childTnLst>
            <p:seq>
              <p:cTn id="10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6" name="CustomShape 3"/>
          <p:cNvSpPr/>
          <p:nvPr/>
        </p:nvSpPr>
        <p:spPr>
          <a:xfrm>
            <a:off x="1994400" y="364896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Principais algoritmos: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Non-Negative Matrix Factorization (NMF)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Latent Dirichlet Allocation (LDA)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7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3" dur="indefinite" restart="never" nodeType="tmRoot">
          <p:childTnLst>
            <p:seq>
              <p:cTn id="10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0" name="CustomShape 3"/>
          <p:cNvSpPr/>
          <p:nvPr/>
        </p:nvSpPr>
        <p:spPr>
          <a:xfrm>
            <a:off x="1994400" y="333072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on-Negative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atrix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actorization (NMF)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Principal objetivo: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Decompor a matriz de frequência de palavras em representações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 são compostos de combinações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compostos de combinações de palavras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5" dur="indefinite" restart="never" nodeType="tmRoot">
          <p:childTnLst>
            <p:seq>
              <p:cTn id="10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4" name="CustomShape 3"/>
          <p:cNvSpPr/>
          <p:nvPr/>
        </p:nvSpPr>
        <p:spPr>
          <a:xfrm>
            <a:off x="1994400" y="2541240"/>
            <a:ext cx="1881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NMF: Fatoração → A = WH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5" name="Imagem 154" descr=""/>
          <p:cNvPicPr/>
          <p:nvPr/>
        </p:nvPicPr>
        <p:blipFill>
          <a:blip r:embed="rId1"/>
          <a:stretch/>
        </p:blipFill>
        <p:spPr>
          <a:xfrm>
            <a:off x="3026880" y="4316040"/>
            <a:ext cx="18405360" cy="8040600"/>
          </a:xfrm>
          <a:prstGeom prst="rect">
            <a:avLst/>
          </a:prstGeom>
          <a:ln>
            <a:noFill/>
          </a:ln>
        </p:spPr>
      </p:pic>
      <p:sp>
        <p:nvSpPr>
          <p:cNvPr id="566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7" dur="indefinite" restart="never" nodeType="tmRoot">
          <p:childTnLst>
            <p:seq>
              <p:cTn id="10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9" name="CustomShape 3"/>
          <p:cNvSpPr/>
          <p:nvPr/>
        </p:nvSpPr>
        <p:spPr>
          <a:xfrm>
            <a:off x="1994400" y="258228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A: Matriz de frequência de termos (M) em documentos (N)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W: Matriz de pesos → distribuição de tópicos (K) nos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H: Matriz de atributos → distribuição de palavras nos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70" name="Imagem 159" descr=""/>
          <p:cNvPicPr/>
          <p:nvPr/>
        </p:nvPicPr>
        <p:blipFill>
          <a:blip r:embed="rId1"/>
          <a:stretch/>
        </p:blipFill>
        <p:spPr>
          <a:xfrm>
            <a:off x="5379480" y="8151120"/>
            <a:ext cx="11554200" cy="5047560"/>
          </a:xfrm>
          <a:prstGeom prst="rect">
            <a:avLst/>
          </a:prstGeom>
          <a:ln>
            <a:noFill/>
          </a:ln>
        </p:spPr>
      </p:pic>
      <p:sp>
        <p:nvSpPr>
          <p:cNvPr id="57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9" dur="indefinite" restart="never" nodeType="tmRoot">
          <p:childTnLst>
            <p:seq>
              <p:cTn id="1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4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Principais características: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Precisa definir o número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 A, W e H não podem ter valores negativos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 W e H podem reconstruir matriz A (aprox.)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1" dur="indefinite" restart="never" nodeType="tmRoot">
          <p:childTnLst>
            <p:seq>
              <p:cTn id="1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8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 pode ser utilizado em vários outros cenários: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fontes sonoras do áudio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Documentos: áudio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Features: espectograma do áudio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imagens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Documentos: imagem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Features: pixels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9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3" dur="indefinite" restart="never" nodeType="tmRoot">
          <p:childTnLst>
            <p:seq>
              <p:cTn id="1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2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3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5" dur="indefinite" restart="never" nodeType="tmRoot">
          <p:childTnLst>
            <p:seq>
              <p:cTn id="1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6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interpretáveis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Naturalmente agregador (clustering)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Pode ser utilizado em outros contextos (ex: imagens, áudio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7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7" dur="indefinite" restart="never" nodeType="tmRoot">
          <p:childTnLst>
            <p:seq>
              <p:cTn id="1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5"/>
          <p:cNvSpPr/>
          <p:nvPr/>
        </p:nvSpPr>
        <p:spPr>
          <a:xfrm>
            <a:off x="1994400" y="4664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Por que recomendação?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9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0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 aproximada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Pode causar overfitting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Limitação de utilizar apenas features positivas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1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9" dur="indefinite" restart="never" nodeType="tmRoot">
          <p:childTnLst>
            <p:seq>
              <p:cTn id="1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4" name="CustomShape 3"/>
          <p:cNvSpPr/>
          <p:nvPr/>
        </p:nvSpPr>
        <p:spPr>
          <a:xfrm>
            <a:off x="1994400" y="3648960"/>
            <a:ext cx="2115036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atent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irichlet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llocation (LDA)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Método probabilístico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Representa documentos como uma mistura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Precisa definir o número de tópicos (igual NMF)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1" dur="indefinite" restart="never" nodeType="tmRoot">
          <p:childTnLst>
            <p:seq>
              <p:cTn id="1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7" name="CustomShape 2"/>
          <p:cNvSpPr/>
          <p:nvPr/>
        </p:nvSpPr>
        <p:spPr>
          <a:xfrm>
            <a:off x="2197440" y="41828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8" name="CustomShape 3"/>
          <p:cNvSpPr/>
          <p:nvPr/>
        </p:nvSpPr>
        <p:spPr>
          <a:xfrm>
            <a:off x="1994400" y="28605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 →  Místura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99" name="Imagem 188" descr=""/>
          <p:cNvPicPr/>
          <p:nvPr/>
        </p:nvPicPr>
        <p:blipFill>
          <a:blip r:embed="rId1"/>
          <a:stretch/>
        </p:blipFill>
        <p:spPr>
          <a:xfrm>
            <a:off x="6406200" y="4474800"/>
            <a:ext cx="11570040" cy="9023400"/>
          </a:xfrm>
          <a:prstGeom prst="rect">
            <a:avLst/>
          </a:prstGeom>
          <a:ln>
            <a:noFill/>
          </a:ln>
        </p:spPr>
      </p:pic>
      <p:sp>
        <p:nvSpPr>
          <p:cNvPr id="60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3" dur="indefinite" restart="never" nodeType="tmRoot">
          <p:childTnLst>
            <p:seq>
              <p:cTn id="1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2" name="CustomShape 2"/>
          <p:cNvSpPr/>
          <p:nvPr/>
        </p:nvSpPr>
        <p:spPr>
          <a:xfrm>
            <a:off x="2197440" y="345888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3" name="CustomShape 3"/>
          <p:cNvSpPr/>
          <p:nvPr/>
        </p:nvSpPr>
        <p:spPr>
          <a:xfrm>
            <a:off x="1994400" y="27918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→ Mistura de palavras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4" name="Imagem 193" descr=""/>
          <p:cNvPicPr/>
          <p:nvPr/>
        </p:nvPicPr>
        <p:blipFill>
          <a:blip r:embed="rId1"/>
          <a:stretch/>
        </p:blipFill>
        <p:spPr>
          <a:xfrm>
            <a:off x="6207840" y="4764960"/>
            <a:ext cx="11967120" cy="6436800"/>
          </a:xfrm>
          <a:prstGeom prst="rect">
            <a:avLst/>
          </a:prstGeom>
          <a:ln>
            <a:noFill/>
          </a:ln>
        </p:spPr>
      </p:pic>
      <p:sp>
        <p:nvSpPr>
          <p:cNvPr id="60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5" dur="indefinite" restart="never" nodeType="tmRoot">
          <p:childTnLst>
            <p:seq>
              <p:cTn id="1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8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9" name="Imagem 198" descr=""/>
          <p:cNvPicPr/>
          <p:nvPr/>
        </p:nvPicPr>
        <p:blipFill>
          <a:blip r:embed="rId1"/>
          <a:stretch/>
        </p:blipFill>
        <p:spPr>
          <a:xfrm>
            <a:off x="2966400" y="507888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1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7" dur="indefinite" restart="never" nodeType="tmRoot">
          <p:childTnLst>
            <p:seq>
              <p:cTn id="1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3" name="CustomShape 3"/>
          <p:cNvSpPr/>
          <p:nvPr/>
        </p:nvSpPr>
        <p:spPr>
          <a:xfrm>
            <a:off x="1994400" y="258408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 A: Comida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 B: Animais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4" name="Imagem 203" descr=""/>
          <p:cNvPicPr/>
          <p:nvPr/>
        </p:nvPicPr>
        <p:blipFill>
          <a:blip r:embed="rId1"/>
          <a:stretch/>
        </p:blipFill>
        <p:spPr>
          <a:xfrm>
            <a:off x="5932800" y="291924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1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9" dur="indefinite" restart="never" nodeType="tmRoot">
          <p:childTnLst>
            <p:seq>
              <p:cTn id="1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7" name="CustomShape 2"/>
          <p:cNvSpPr/>
          <p:nvPr/>
        </p:nvSpPr>
        <p:spPr>
          <a:xfrm>
            <a:off x="2197440" y="467820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8" name="CustomShape 3"/>
          <p:cNvSpPr/>
          <p:nvPr/>
        </p:nvSpPr>
        <p:spPr>
          <a:xfrm>
            <a:off x="1994400" y="249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 1: Apenas tópico 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 2: Apenas tópico B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 3: Mistura dos tópicos A e B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9" name="Imagem 208" descr=""/>
          <p:cNvPicPr/>
          <p:nvPr/>
        </p:nvPicPr>
        <p:blipFill>
          <a:blip r:embed="rId1"/>
          <a:stretch/>
        </p:blipFill>
        <p:spPr>
          <a:xfrm>
            <a:off x="5932800" y="279360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2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1" dur="indefinite" restart="never" nodeType="tmRoot">
          <p:childTnLst>
            <p:seq>
              <p:cTn id="1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2" name="CustomShape 2"/>
          <p:cNvSpPr/>
          <p:nvPr/>
        </p:nvSpPr>
        <p:spPr>
          <a:xfrm>
            <a:off x="2197440" y="50972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3" name="CustomShape 3"/>
          <p:cNvSpPr/>
          <p:nvPr/>
        </p:nvSpPr>
        <p:spPr>
          <a:xfrm>
            <a:off x="1994400" y="2702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Qual o tópico associado a palavra “Fish” no documento 3?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P(‘Fish’ | tópico A) = 0.75 (3 – A, 1 – B)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P(‘Fish’ | tópico B) = 0.25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24" name="Imagem 213" descr=""/>
          <p:cNvPicPr/>
          <p:nvPr/>
        </p:nvPicPr>
        <p:blipFill>
          <a:blip r:embed="rId1"/>
          <a:stretch/>
        </p:blipFill>
        <p:spPr>
          <a:xfrm>
            <a:off x="5846400" y="258408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25" name="CustomShape 4"/>
          <p:cNvSpPr/>
          <p:nvPr/>
        </p:nvSpPr>
        <p:spPr>
          <a:xfrm>
            <a:off x="5976000" y="4630680"/>
            <a:ext cx="5470920" cy="973440"/>
          </a:xfrm>
          <a:prstGeom prst="rect">
            <a:avLst/>
          </a:prstGeom>
          <a:noFill/>
          <a:ln w="76320">
            <a:solidFill>
              <a:srgbClr val="ff3333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26" name="CustomShape 5"/>
          <p:cNvSpPr/>
          <p:nvPr/>
        </p:nvSpPr>
        <p:spPr>
          <a:xfrm>
            <a:off x="5976000" y="6469200"/>
            <a:ext cx="5470920" cy="973440"/>
          </a:xfrm>
          <a:prstGeom prst="rect">
            <a:avLst/>
          </a:prstGeom>
          <a:noFill/>
          <a:ln w="76320">
            <a:solidFill>
              <a:srgbClr val="ff3333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27" name="CustomShape 6"/>
          <p:cNvSpPr/>
          <p:nvPr/>
        </p:nvSpPr>
        <p:spPr>
          <a:xfrm>
            <a:off x="12096000" y="7333200"/>
            <a:ext cx="5470920" cy="973440"/>
          </a:xfrm>
          <a:prstGeom prst="rect">
            <a:avLst/>
          </a:prstGeom>
          <a:noFill/>
          <a:ln w="76320">
            <a:solidFill>
              <a:srgbClr val="ff3333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28" name="CustomShape 7"/>
          <p:cNvSpPr/>
          <p:nvPr/>
        </p:nvSpPr>
        <p:spPr>
          <a:xfrm>
            <a:off x="17676000" y="7366680"/>
            <a:ext cx="5470920" cy="973440"/>
          </a:xfrm>
          <a:prstGeom prst="rect">
            <a:avLst/>
          </a:prstGeom>
          <a:noFill/>
          <a:ln w="76320">
            <a:solidFill>
              <a:srgbClr val="ff3333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29" name="CustomShape 8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3" dur="indefinite" restart="never" nodeType="tmRoot">
          <p:childTnLst>
            <p:seq>
              <p:cTn id="1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1" name="CustomShape 2"/>
          <p:cNvSpPr/>
          <p:nvPr/>
        </p:nvSpPr>
        <p:spPr>
          <a:xfrm>
            <a:off x="2197440" y="50972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2" name="CustomShape 3"/>
          <p:cNvSpPr/>
          <p:nvPr/>
        </p:nvSpPr>
        <p:spPr>
          <a:xfrm>
            <a:off x="1994400" y="2702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Qual a probabilidade de cada tópico no documento 3?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P(tópico A | Documento 3) = P(tópico B | Documento 3) = 0.5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33" name="Imagem 222" descr=""/>
          <p:cNvPicPr/>
          <p:nvPr/>
        </p:nvPicPr>
        <p:blipFill>
          <a:blip r:embed="rId1"/>
          <a:stretch/>
        </p:blipFill>
        <p:spPr>
          <a:xfrm>
            <a:off x="5846400" y="258408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34" name="CustomShape 4"/>
          <p:cNvSpPr/>
          <p:nvPr/>
        </p:nvSpPr>
        <p:spPr>
          <a:xfrm>
            <a:off x="21312000" y="3805200"/>
            <a:ext cx="1222920" cy="824400"/>
          </a:xfrm>
          <a:prstGeom prst="rect">
            <a:avLst/>
          </a:prstGeom>
          <a:noFill/>
          <a:ln w="76320">
            <a:solidFill>
              <a:srgbClr val="6666ff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35" name="CustomShape 5"/>
          <p:cNvSpPr/>
          <p:nvPr/>
        </p:nvSpPr>
        <p:spPr>
          <a:xfrm>
            <a:off x="21312000" y="6541200"/>
            <a:ext cx="1222920" cy="824400"/>
          </a:xfrm>
          <a:prstGeom prst="rect">
            <a:avLst/>
          </a:prstGeom>
          <a:noFill/>
          <a:ln w="76320">
            <a:solidFill>
              <a:srgbClr val="6666ff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36" name="CustomShape 6"/>
          <p:cNvSpPr/>
          <p:nvPr/>
        </p:nvSpPr>
        <p:spPr>
          <a:xfrm>
            <a:off x="21312000" y="4707720"/>
            <a:ext cx="1222920" cy="824400"/>
          </a:xfrm>
          <a:prstGeom prst="rect">
            <a:avLst/>
          </a:prstGeom>
          <a:noFill/>
          <a:ln w="76320">
            <a:solidFill>
              <a:srgbClr val="006600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37" name="CustomShape 7"/>
          <p:cNvSpPr/>
          <p:nvPr/>
        </p:nvSpPr>
        <p:spPr>
          <a:xfrm>
            <a:off x="21312000" y="7443720"/>
            <a:ext cx="1222920" cy="824400"/>
          </a:xfrm>
          <a:prstGeom prst="rect">
            <a:avLst/>
          </a:prstGeom>
          <a:noFill/>
          <a:ln w="76320">
            <a:solidFill>
              <a:srgbClr val="006600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38" name="CustomShape 8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5" dur="indefinite" restart="never" nodeType="tmRoot">
          <p:childTnLst>
            <p:seq>
              <p:cTn id="1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0" name="CustomShape 2"/>
          <p:cNvSpPr/>
          <p:nvPr/>
        </p:nvSpPr>
        <p:spPr>
          <a:xfrm>
            <a:off x="2197440" y="534492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1" name="CustomShape 3"/>
          <p:cNvSpPr/>
          <p:nvPr/>
        </p:nvSpPr>
        <p:spPr>
          <a:xfrm>
            <a:off x="1994400" y="2949840"/>
            <a:ext cx="2147724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Portanto, podemos concluir que “Fish” está contido no tópico A.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42" name="Imagem 231" descr=""/>
          <p:cNvPicPr/>
          <p:nvPr/>
        </p:nvPicPr>
        <p:blipFill>
          <a:blip r:embed="rId1"/>
          <a:stretch/>
        </p:blipFill>
        <p:spPr>
          <a:xfrm>
            <a:off x="5846400" y="2831760"/>
            <a:ext cx="18450000" cy="5972040"/>
          </a:xfrm>
          <a:prstGeom prst="rect">
            <a:avLst/>
          </a:prstGeom>
          <a:ln>
            <a:noFill/>
          </a:ln>
        </p:spPr>
      </p:pic>
      <p:sp>
        <p:nvSpPr>
          <p:cNvPr id="643" name="CustomShape 4"/>
          <p:cNvSpPr/>
          <p:nvPr/>
        </p:nvSpPr>
        <p:spPr>
          <a:xfrm>
            <a:off x="21312000" y="5891400"/>
            <a:ext cx="1222920" cy="824400"/>
          </a:xfrm>
          <a:prstGeom prst="rect">
            <a:avLst/>
          </a:prstGeom>
          <a:noFill/>
          <a:ln w="76320">
            <a:solidFill>
              <a:srgbClr val="006600"/>
            </a:solidFill>
            <a:round/>
            <a:head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44" name="CustomShape 5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7" dur="indefinite" restart="never" nodeType="tmRoot">
          <p:childTnLst>
            <p:seq>
              <p:cTn id="1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5"/>
          <p:cNvSpPr/>
          <p:nvPr/>
        </p:nvSpPr>
        <p:spPr>
          <a:xfrm>
            <a:off x="1994400" y="2468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2" name="" descr=""/>
          <p:cNvPicPr/>
          <p:nvPr/>
        </p:nvPicPr>
        <p:blipFill>
          <a:blip r:embed="rId1"/>
          <a:stretch/>
        </p:blipFill>
        <p:spPr>
          <a:xfrm>
            <a:off x="1800000" y="2088000"/>
            <a:ext cx="18647640" cy="11154600"/>
          </a:xfrm>
          <a:prstGeom prst="rect">
            <a:avLst/>
          </a:prstGeom>
          <a:ln>
            <a:noFill/>
          </a:ln>
        </p:spPr>
      </p:pic>
      <p:sp>
        <p:nvSpPr>
          <p:cNvPr id="123" name="CustomShape 6"/>
          <p:cNvSpPr/>
          <p:nvPr/>
        </p:nvSpPr>
        <p:spPr>
          <a:xfrm>
            <a:off x="4464000" y="2880000"/>
            <a:ext cx="4175640" cy="1079640"/>
          </a:xfrm>
          <a:prstGeom prst="rect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6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7" name="CustomShape 3"/>
          <p:cNvSpPr/>
          <p:nvPr/>
        </p:nvSpPr>
        <p:spPr>
          <a:xfrm>
            <a:off x="1994400" y="3648960"/>
            <a:ext cx="2154924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 método é repetido para todas as palavras múltiplas vezes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 algoritmo para quando não houver mais variação (convergência)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8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9" dur="indefinite" restart="never" nodeType="tmRoot">
          <p:childTnLst>
            <p:seq>
              <p:cTn id="1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0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1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                                   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2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1" dur="indefinite" restart="never" nodeType="tmRoot">
          <p:childTnLst>
            <p:seq>
              <p:cTn id="1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4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5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interpretáveis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variação de tópicos e palavras (distribuição)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gerar documentos novos                                     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6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3" dur="indefinite" restart="never" nodeType="tmRoot">
          <p:childTnLst>
            <p:seq>
              <p:cTn id="1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9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Mesmas desvantagens do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Topic Analysis – LDA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5" dur="indefinite" restart="never" nodeType="tmRoot">
          <p:childTnLst>
            <p:seq>
              <p:cTn id="1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3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Usuários semelhantes consomem documentos semelhantes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4" name="CustomShape 4"/>
          <p:cNvSpPr/>
          <p:nvPr/>
        </p:nvSpPr>
        <p:spPr>
          <a:xfrm rot="5400000">
            <a:off x="10045080" y="6084000"/>
            <a:ext cx="1654920" cy="1078920"/>
          </a:xfrm>
          <a:custGeom>
            <a:avLst/>
            <a:gdLst/>
            <a:ahLst/>
            <a:rect l="l" t="t" r="r" b="b"/>
            <a:pathLst>
              <a:path w="4602" h="3002">
                <a:moveTo>
                  <a:pt x="0" y="750"/>
                </a:moveTo>
                <a:lnTo>
                  <a:pt x="3450" y="750"/>
                </a:lnTo>
                <a:lnTo>
                  <a:pt x="3450" y="0"/>
                </a:lnTo>
                <a:lnTo>
                  <a:pt x="4601" y="1500"/>
                </a:lnTo>
                <a:lnTo>
                  <a:pt x="3450" y="3001"/>
                </a:lnTo>
                <a:lnTo>
                  <a:pt x="345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665" name="CustomShape 5"/>
          <p:cNvSpPr/>
          <p:nvPr/>
        </p:nvSpPr>
        <p:spPr>
          <a:xfrm>
            <a:off x="8208000" y="7452000"/>
            <a:ext cx="5326920" cy="150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6" name="CustomShape 6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7" dur="indefinite" restart="never" nodeType="tmRoot">
          <p:childTnLst>
            <p:seq>
              <p:cTn id="1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8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9" name="CustomShape 3"/>
          <p:cNvSpPr/>
          <p:nvPr/>
        </p:nvSpPr>
        <p:spPr>
          <a:xfrm>
            <a:off x="1994400" y="3648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consumo do usuário (compra, avaliação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/ Features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492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Lista de itens de consumo (produtos, livros, filmes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9" dur="indefinite" restart="never" nodeType="tmRoot">
          <p:childTnLst>
            <p:seq>
              <p:cTn id="1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3" name="CustomShape 3"/>
          <p:cNvSpPr/>
          <p:nvPr/>
        </p:nvSpPr>
        <p:spPr>
          <a:xfrm>
            <a:off x="1994400" y="213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74" name="Imagem 298" descr=""/>
          <p:cNvPicPr/>
          <p:nvPr/>
        </p:nvPicPr>
        <p:blipFill>
          <a:blip r:embed="rId1"/>
          <a:stretch/>
        </p:blipFill>
        <p:spPr>
          <a:xfrm>
            <a:off x="4379760" y="3291480"/>
            <a:ext cx="15622920" cy="10423440"/>
          </a:xfrm>
          <a:prstGeom prst="rect">
            <a:avLst/>
          </a:prstGeom>
          <a:ln>
            <a:noFill/>
          </a:ln>
        </p:spPr>
      </p:pic>
      <p:sp>
        <p:nvSpPr>
          <p:cNvPr id="67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1" dur="indefinite" restart="never" nodeType="tmRoot">
          <p:childTnLst>
            <p:seq>
              <p:cTn id="1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8" name="CustomShape 3"/>
          <p:cNvSpPr/>
          <p:nvPr/>
        </p:nvSpPr>
        <p:spPr>
          <a:xfrm>
            <a:off x="1994400" y="213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79" name="Imagem 303" descr=""/>
          <p:cNvPicPr/>
          <p:nvPr/>
        </p:nvPicPr>
        <p:blipFill>
          <a:blip r:embed="rId1"/>
          <a:stretch/>
        </p:blipFill>
        <p:spPr>
          <a:xfrm>
            <a:off x="7716240" y="3633840"/>
            <a:ext cx="8808840" cy="8965080"/>
          </a:xfrm>
          <a:prstGeom prst="rect">
            <a:avLst/>
          </a:prstGeom>
          <a:ln>
            <a:noFill/>
          </a:ln>
        </p:spPr>
      </p:pic>
      <p:sp>
        <p:nvSpPr>
          <p:cNvPr id="680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3" dur="indefinite" restart="never" nodeType="tmRoot">
          <p:childTnLst>
            <p:seq>
              <p:cTn id="1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2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3" name="CustomShape 3"/>
          <p:cNvSpPr/>
          <p:nvPr/>
        </p:nvSpPr>
        <p:spPr>
          <a:xfrm>
            <a:off x="1994400" y="2136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84" name="Imagem 303" descr=""/>
          <p:cNvPicPr/>
          <p:nvPr/>
        </p:nvPicPr>
        <p:blipFill>
          <a:blip r:embed="rId1"/>
          <a:stretch/>
        </p:blipFill>
        <p:spPr>
          <a:xfrm>
            <a:off x="7716240" y="3633840"/>
            <a:ext cx="8808840" cy="8965080"/>
          </a:xfrm>
          <a:prstGeom prst="rect">
            <a:avLst/>
          </a:prstGeom>
          <a:ln>
            <a:noFill/>
          </a:ln>
        </p:spPr>
      </p:pic>
      <p:sp>
        <p:nvSpPr>
          <p:cNvPr id="685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6" name="CustomShape 5"/>
          <p:cNvSpPr/>
          <p:nvPr/>
        </p:nvSpPr>
        <p:spPr>
          <a:xfrm>
            <a:off x="9239400" y="7495560"/>
            <a:ext cx="6609240" cy="98064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7" name="CustomShape 6"/>
          <p:cNvSpPr/>
          <p:nvPr/>
        </p:nvSpPr>
        <p:spPr>
          <a:xfrm>
            <a:off x="9239400" y="10524600"/>
            <a:ext cx="6609240" cy="98064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8" name="CustomShape 7"/>
          <p:cNvSpPr/>
          <p:nvPr/>
        </p:nvSpPr>
        <p:spPr>
          <a:xfrm>
            <a:off x="14916240" y="7589880"/>
            <a:ext cx="741960" cy="74196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9" name="CustomShape 8"/>
          <p:cNvSpPr/>
          <p:nvPr/>
        </p:nvSpPr>
        <p:spPr>
          <a:xfrm>
            <a:off x="14916240" y="10643760"/>
            <a:ext cx="741960" cy="74196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0" name="CustomShape 9"/>
          <p:cNvSpPr/>
          <p:nvPr/>
        </p:nvSpPr>
        <p:spPr>
          <a:xfrm>
            <a:off x="11617200" y="7607160"/>
            <a:ext cx="741960" cy="74196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1" name="CustomShape 10"/>
          <p:cNvSpPr/>
          <p:nvPr/>
        </p:nvSpPr>
        <p:spPr>
          <a:xfrm>
            <a:off x="11617200" y="10643760"/>
            <a:ext cx="741960" cy="74196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2" name="CustomShape 11"/>
          <p:cNvSpPr/>
          <p:nvPr/>
        </p:nvSpPr>
        <p:spPr>
          <a:xfrm>
            <a:off x="9399600" y="7607160"/>
            <a:ext cx="741960" cy="74196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3" name="CustomShape 12"/>
          <p:cNvSpPr/>
          <p:nvPr/>
        </p:nvSpPr>
        <p:spPr>
          <a:xfrm>
            <a:off x="9399600" y="10643760"/>
            <a:ext cx="741960" cy="74196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4" name="CustomShape 13"/>
          <p:cNvSpPr/>
          <p:nvPr/>
        </p:nvSpPr>
        <p:spPr>
          <a:xfrm>
            <a:off x="5067360" y="10643760"/>
            <a:ext cx="2647800" cy="8611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5" name="CustomShape 14"/>
          <p:cNvSpPr/>
          <p:nvPr/>
        </p:nvSpPr>
        <p:spPr>
          <a:xfrm>
            <a:off x="2452680" y="9679680"/>
            <a:ext cx="52624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5" dur="indefinite" restart="never" nodeType="tmRoot">
          <p:childTnLst>
            <p:seq>
              <p:cTn id="1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7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8" name="CustomShape 3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items / usuários semelhantes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Menor distância entre vetores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muitas dimensões sem valores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9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7" dur="indefinite" restart="never" nodeType="tmRoot">
          <p:childTnLst>
            <p:seq>
              <p:cTn id="1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5"/>
          <p:cNvSpPr/>
          <p:nvPr/>
        </p:nvSpPr>
        <p:spPr>
          <a:xfrm>
            <a:off x="1994400" y="2468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6"/>
          <p:cNvSpPr/>
          <p:nvPr/>
        </p:nvSpPr>
        <p:spPr>
          <a:xfrm>
            <a:off x="1994400" y="4664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 muita demanda e muita oferta, mas como fazer “match”?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2" name="CustomShape 3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produtos Elo7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3" name="CustomShape 4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4" name="CustomShape 5"/>
          <p:cNvSpPr/>
          <p:nvPr/>
        </p:nvSpPr>
        <p:spPr>
          <a:xfrm>
            <a:off x="3816000" y="5256000"/>
            <a:ext cx="15047640" cy="6191640"/>
          </a:xfrm>
          <a:prstGeom prst="flowChartInternalStorage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05" name="CustomShape 6"/>
          <p:cNvSpPr/>
          <p:nvPr/>
        </p:nvSpPr>
        <p:spPr>
          <a:xfrm>
            <a:off x="7683120" y="43200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compras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6" name="CustomShape 7"/>
          <p:cNvSpPr/>
          <p:nvPr/>
        </p:nvSpPr>
        <p:spPr>
          <a:xfrm>
            <a:off x="3363480" y="669636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user2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7" name="CustomShape 8"/>
          <p:cNvSpPr/>
          <p:nvPr/>
        </p:nvSpPr>
        <p:spPr>
          <a:xfrm>
            <a:off x="6675480" y="662436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8" name="CustomShape 9"/>
          <p:cNvSpPr/>
          <p:nvPr/>
        </p:nvSpPr>
        <p:spPr>
          <a:xfrm>
            <a:off x="9144000" y="662400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9" name="CustomShape 10"/>
          <p:cNvSpPr/>
          <p:nvPr/>
        </p:nvSpPr>
        <p:spPr>
          <a:xfrm>
            <a:off x="11808000" y="662400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0" name="CustomShape 11"/>
          <p:cNvSpPr/>
          <p:nvPr/>
        </p:nvSpPr>
        <p:spPr>
          <a:xfrm>
            <a:off x="14163480" y="662400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1" name="CustomShape 12"/>
          <p:cNvSpPr/>
          <p:nvPr/>
        </p:nvSpPr>
        <p:spPr>
          <a:xfrm>
            <a:off x="16251480" y="6624000"/>
            <a:ext cx="2972520" cy="503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2" name="CustomShape 13"/>
          <p:cNvSpPr/>
          <p:nvPr/>
        </p:nvSpPr>
        <p:spPr>
          <a:xfrm>
            <a:off x="6120360" y="5184360"/>
            <a:ext cx="12455640" cy="935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prod0    prod1    prod2   prod3     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3" name="CustomShape 14"/>
          <p:cNvSpPr/>
          <p:nvPr/>
        </p:nvSpPr>
        <p:spPr>
          <a:xfrm>
            <a:off x="19224000" y="5544000"/>
            <a:ext cx="863640" cy="703440"/>
          </a:xfrm>
          <a:custGeom>
            <a:avLst/>
            <a:gdLst/>
            <a:ahLst/>
            <a:rect l="l" t="t" r="r" b="b"/>
            <a:pathLst>
              <a:path w="2402" h="1957">
                <a:moveTo>
                  <a:pt x="0" y="489"/>
                </a:moveTo>
                <a:lnTo>
                  <a:pt x="1800" y="489"/>
                </a:lnTo>
                <a:lnTo>
                  <a:pt x="1800" y="0"/>
                </a:lnTo>
                <a:lnTo>
                  <a:pt x="2401" y="978"/>
                </a:lnTo>
                <a:lnTo>
                  <a:pt x="1800" y="1956"/>
                </a:lnTo>
                <a:lnTo>
                  <a:pt x="1800" y="1467"/>
                </a:lnTo>
                <a:lnTo>
                  <a:pt x="0" y="1467"/>
                </a:lnTo>
                <a:lnTo>
                  <a:pt x="0" y="48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14" name="CustomShape 15"/>
          <p:cNvSpPr/>
          <p:nvPr/>
        </p:nvSpPr>
        <p:spPr>
          <a:xfrm>
            <a:off x="19656000" y="5544000"/>
            <a:ext cx="4391640" cy="1799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~8 milhões de produtos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5" name="CustomShape 16"/>
          <p:cNvSpPr/>
          <p:nvPr/>
        </p:nvSpPr>
        <p:spPr>
          <a:xfrm rot="5413800">
            <a:off x="4966200" y="11445840"/>
            <a:ext cx="791640" cy="935640"/>
          </a:xfrm>
          <a:custGeom>
            <a:avLst/>
            <a:gdLst/>
            <a:ahLst/>
            <a:rect l="l" t="t" r="r" b="b"/>
            <a:pathLst>
              <a:path w="2203" h="2602">
                <a:moveTo>
                  <a:pt x="0" y="653"/>
                </a:moveTo>
                <a:lnTo>
                  <a:pt x="1650" y="650"/>
                </a:lnTo>
                <a:lnTo>
                  <a:pt x="1649" y="0"/>
                </a:lnTo>
                <a:lnTo>
                  <a:pt x="2202" y="1299"/>
                </a:lnTo>
                <a:lnTo>
                  <a:pt x="1652" y="2601"/>
                </a:lnTo>
                <a:lnTo>
                  <a:pt x="1651" y="1950"/>
                </a:lnTo>
                <a:lnTo>
                  <a:pt x="1" y="1953"/>
                </a:lnTo>
                <a:lnTo>
                  <a:pt x="0" y="653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16" name="CustomShape 17"/>
          <p:cNvSpPr/>
          <p:nvPr/>
        </p:nvSpPr>
        <p:spPr>
          <a:xfrm>
            <a:off x="2859120" y="125442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Milhões de compradores diferentes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9" dur="indefinite" restart="never" nodeType="tmRoot">
          <p:childTnLst>
            <p:seq>
              <p:cTn id="1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18" name="CustomShape 2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Diferentes métodos: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Memória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Item-Item: “Quem comprou isso também comprou ...”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User-Item: “Usuários semelhantes a você compraram ...”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9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0" name="" descr=""/>
          <p:cNvPicPr/>
          <p:nvPr/>
        </p:nvPicPr>
        <p:blipFill>
          <a:blip r:embed="rId1"/>
          <a:stretch/>
        </p:blipFill>
        <p:spPr>
          <a:xfrm>
            <a:off x="3672000" y="6075360"/>
            <a:ext cx="13727160" cy="335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61" dur="indefinite" restart="never" nodeType="tmRoot">
          <p:childTnLst>
            <p:seq>
              <p:cTn id="1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2" name="CustomShape 2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é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z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ç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ã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z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,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,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3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63" dur="indefinite" restart="never" nodeType="tmRoot">
          <p:childTnLst>
            <p:seq>
              <p:cTn id="1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5" name="CustomShape 2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6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7" name="" descr=""/>
          <p:cNvPicPr/>
          <p:nvPr/>
        </p:nvPicPr>
        <p:blipFill>
          <a:blip r:embed="rId1"/>
          <a:stretch/>
        </p:blipFill>
        <p:spPr>
          <a:xfrm>
            <a:off x="4955400" y="2448000"/>
            <a:ext cx="14340600" cy="10755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65" dur="indefinite" restart="never" nodeType="tmRoot">
          <p:childTnLst>
            <p:seq>
              <p:cTn id="1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9" name="CustomShape 2"/>
          <p:cNvSpPr/>
          <p:nvPr/>
        </p:nvSpPr>
        <p:spPr>
          <a:xfrm>
            <a:off x="1994400" y="27849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0" name="CustomShape 3"/>
          <p:cNvSpPr/>
          <p:nvPr/>
        </p:nvSpPr>
        <p:spPr>
          <a:xfrm>
            <a:off x="1994400" y="759240"/>
            <a:ext cx="17876520" cy="13183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1" name="CustomShape 4"/>
          <p:cNvSpPr/>
          <p:nvPr/>
        </p:nvSpPr>
        <p:spPr>
          <a:xfrm>
            <a:off x="1994400" y="330660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Case MovieLens: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600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67" dur="indefinite" restart="never" nodeType="tmRoot">
          <p:childTnLst>
            <p:seq>
              <p:cTn id="1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3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4" name="CustomShape 3"/>
          <p:cNvSpPr/>
          <p:nvPr/>
        </p:nvSpPr>
        <p:spPr>
          <a:xfrm>
            <a:off x="1994400" y="10856160"/>
            <a:ext cx="14269680" cy="793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5" name="CustomShape 4"/>
          <p:cNvSpPr/>
          <p:nvPr/>
        </p:nvSpPr>
        <p:spPr>
          <a:xfrm>
            <a:off x="9194760" y="13113720"/>
            <a:ext cx="7448760" cy="125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6" name="CustomShape 5"/>
          <p:cNvSpPr/>
          <p:nvPr/>
        </p:nvSpPr>
        <p:spPr>
          <a:xfrm>
            <a:off x="15985080" y="7020720"/>
            <a:ext cx="3508560" cy="654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7" name="CustomShape 6"/>
          <p:cNvSpPr/>
          <p:nvPr/>
        </p:nvSpPr>
        <p:spPr>
          <a:xfrm>
            <a:off x="8577360" y="6837480"/>
            <a:ext cx="2438208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8" name="CustomShape 7"/>
          <p:cNvSpPr/>
          <p:nvPr/>
        </p:nvSpPr>
        <p:spPr>
          <a:xfrm>
            <a:off x="4138200" y="5529600"/>
            <a:ext cx="16105680" cy="2630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algn="ctr">
              <a:lnSpc>
                <a:spcPct val="100000"/>
              </a:lnSpc>
            </a:pPr>
            <a:r>
              <a:rPr b="0" lang="pt-BR" sz="1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OBRIGADO!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69" dur="indefinite" restart="never" nodeType="tmRoot">
          <p:childTnLst>
            <p:seq>
              <p:cTn id="1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2197440" y="1036800"/>
            <a:ext cx="100800" cy="453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2"/>
          <p:cNvSpPr/>
          <p:nvPr/>
        </p:nvSpPr>
        <p:spPr>
          <a:xfrm>
            <a:off x="2197440" y="4316040"/>
            <a:ext cx="100800" cy="317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3"/>
          <p:cNvSpPr/>
          <p:nvPr/>
        </p:nvSpPr>
        <p:spPr>
          <a:xfrm>
            <a:off x="1994400" y="433080"/>
            <a:ext cx="14269680" cy="110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1994400" y="3648960"/>
            <a:ext cx="1426968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5"/>
          <p:cNvSpPr/>
          <p:nvPr/>
        </p:nvSpPr>
        <p:spPr>
          <a:xfrm>
            <a:off x="1994400" y="2468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6"/>
          <p:cNvSpPr/>
          <p:nvPr/>
        </p:nvSpPr>
        <p:spPr>
          <a:xfrm>
            <a:off x="1994400" y="4664160"/>
            <a:ext cx="20252520" cy="1927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 muita demanda e muita oferta, mas como fazer “match”?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4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Como recomendar produtos que nem mesmo o usuários sabia que queria?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5060</TotalTime>
  <Application>LibreOffice/5.1.6.2$Linux_X86_64 LibreOffice_project/10m0$Build-2</Application>
  <Words>1790</Words>
  <Paragraphs>388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Raphael</dc:creator>
  <dc:description/>
  <dc:language>pt-BR</dc:language>
  <cp:lastModifiedBy/>
  <dcterms:modified xsi:type="dcterms:W3CDTF">2018-07-05T17:35:19Z</dcterms:modified>
  <cp:revision>101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Personalizar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77</vt:i4>
  </property>
</Properties>
</file>